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9"/>
  </p:notesMasterIdLst>
  <p:sldIdLst>
    <p:sldId id="256" r:id="rId2"/>
    <p:sldId id="257" r:id="rId3"/>
    <p:sldId id="282" r:id="rId4"/>
    <p:sldId id="258" r:id="rId5"/>
    <p:sldId id="259" r:id="rId6"/>
    <p:sldId id="260" r:id="rId7"/>
    <p:sldId id="263" r:id="rId8"/>
    <p:sldId id="264" r:id="rId9"/>
    <p:sldId id="265" r:id="rId10"/>
    <p:sldId id="283" r:id="rId11"/>
    <p:sldId id="261" r:id="rId12"/>
    <p:sldId id="262"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4630400" cy="8229600"/>
  <p:notesSz cx="8229600" cy="14630400"/>
  <p:embeddedFontLst>
    <p:embeddedFont>
      <p:font typeface="Inconsolata" pitchFamily="49" charset="77"/>
      <p:regular r:id="rId30"/>
    </p:embeddedFont>
    <p:embeddedFont>
      <p:font typeface="Montserrat Black" panose="020F050202020403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18"/>
    <p:restoredTop sz="94610"/>
  </p:normalViewPr>
  <p:slideViewPr>
    <p:cSldViewPr snapToGrid="0" snapToObjects="1">
      <p:cViewPr varScale="1">
        <p:scale>
          <a:sx n="105" d="100"/>
          <a:sy n="105" d="100"/>
        </p:scale>
        <p:origin x="4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684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F8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hyperlink" Target="https://eurasip.org/Proceedings/Eusipco/Eusipco2011/papers/1569427541.pdf" TargetMode="External"/><Relationship Id="rId4" Type="http://schemas.openxmlformats.org/officeDocument/2006/relationships/hyperlink" Target="https://patents.justia.com/patent/2021001409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3.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1.jpeg"/><Relationship Id="rId5" Type="http://schemas.openxmlformats.org/officeDocument/2006/relationships/image" Target="../media/image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79659"/>
            <a:ext cx="7556421" cy="2934653"/>
          </a:xfrm>
          <a:prstGeom prst="rect">
            <a:avLst/>
          </a:prstGeom>
          <a:noFill/>
          <a:ln/>
        </p:spPr>
        <p:txBody>
          <a:bodyPr wrap="square" lIns="0" tIns="0" rIns="0" bIns="0" rtlCol="0" anchor="t"/>
          <a:lstStyle/>
          <a:p>
            <a:pPr marL="0" indent="0">
              <a:lnSpc>
                <a:spcPts val="7700"/>
              </a:lnSpc>
              <a:buNone/>
            </a:pPr>
            <a:r>
              <a:rPr lang="en-US" sz="6150" b="1" dirty="0">
                <a:solidFill>
                  <a:srgbClr val="151617"/>
                </a:solidFill>
                <a:latin typeface="Montserrat Black" pitchFamily="34" charset="0"/>
                <a:ea typeface="Montserrat Black" pitchFamily="34" charset="-122"/>
                <a:cs typeface="Montserrat Black" pitchFamily="34" charset="-120"/>
              </a:rPr>
              <a:t>Automatic Modulation Recognition</a:t>
            </a:r>
            <a:endParaRPr lang="en-US" sz="6150" dirty="0"/>
          </a:p>
        </p:txBody>
      </p:sp>
      <p:sp>
        <p:nvSpPr>
          <p:cNvPr id="4" name="Text 1"/>
          <p:cNvSpPr/>
          <p:nvPr/>
        </p:nvSpPr>
        <p:spPr>
          <a:xfrm>
            <a:off x="6280190" y="435447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The project addresses the crucial challenge of accurately classifying modulation types in </a:t>
            </a:r>
            <a:r>
              <a:rPr lang="en-US" sz="1750" i="1" u="sng" dirty="0">
                <a:solidFill>
                  <a:srgbClr val="151617"/>
                </a:solidFill>
                <a:latin typeface="Inconsolata" pitchFamily="34" charset="0"/>
                <a:ea typeface="Inconsolata" pitchFamily="34" charset="-122"/>
                <a:cs typeface="Inconsolata" pitchFamily="34" charset="-120"/>
              </a:rPr>
              <a:t>telemetry, tracking, and command (TTC)</a:t>
            </a:r>
            <a:r>
              <a:rPr lang="en-US" sz="1750" u="sng" dirty="0">
                <a:solidFill>
                  <a:srgbClr val="151617"/>
                </a:solidFill>
                <a:latin typeface="Inconsolata" pitchFamily="34" charset="0"/>
                <a:ea typeface="Inconsolata" pitchFamily="34" charset="-122"/>
                <a:cs typeface="Inconsolata" pitchFamily="34" charset="-120"/>
              </a:rPr>
              <a:t> </a:t>
            </a:r>
            <a:r>
              <a:rPr lang="en-US" sz="1750" dirty="0">
                <a:solidFill>
                  <a:srgbClr val="151617"/>
                </a:solidFill>
                <a:latin typeface="Inconsolata" pitchFamily="34" charset="0"/>
                <a:ea typeface="Inconsolata" pitchFamily="34" charset="-122"/>
                <a:cs typeface="Inconsolata" pitchFamily="34" charset="-120"/>
              </a:rPr>
              <a:t>systems, particularly for signals with low </a:t>
            </a:r>
            <a:r>
              <a:rPr lang="en-US" sz="1750" i="1" u="sng" dirty="0">
                <a:solidFill>
                  <a:srgbClr val="151617"/>
                </a:solidFill>
                <a:latin typeface="Inconsolata" pitchFamily="34" charset="0"/>
                <a:ea typeface="Inconsolata" pitchFamily="34" charset="-122"/>
                <a:cs typeface="Inconsolata" pitchFamily="34" charset="-120"/>
              </a:rPr>
              <a:t>carrier-to-noise density ratios (CNR)</a:t>
            </a:r>
            <a:r>
              <a:rPr lang="en-US" sz="1750" dirty="0">
                <a:solidFill>
                  <a:srgbClr val="151617"/>
                </a:solidFill>
                <a:latin typeface="Inconsolata" pitchFamily="34" charset="0"/>
                <a:ea typeface="Inconsolata" pitchFamily="34" charset="-122"/>
                <a:cs typeface="Inconsolata" pitchFamily="34" charset="-120"/>
              </a:rPr>
              <a:t>. </a:t>
            </a:r>
            <a:endParaRPr lang="en-US" sz="1750" dirty="0"/>
          </a:p>
        </p:txBody>
      </p:sp>
      <p:sp>
        <p:nvSpPr>
          <p:cNvPr id="5" name="Text 2"/>
          <p:cNvSpPr/>
          <p:nvPr/>
        </p:nvSpPr>
        <p:spPr>
          <a:xfrm>
            <a:off x="6280190" y="6061234"/>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This is a significant advancement, enabling real-time signal recognition and efficient data processing for reliable communication.</a:t>
            </a:r>
            <a:endParaRPr lang="en-US" sz="1750" dirty="0"/>
          </a:p>
        </p:txBody>
      </p:sp>
      <p:pic>
        <p:nvPicPr>
          <p:cNvPr id="7" name="Picture 6" descr="A white background with black and white clouds&#10;&#10;Description automatically generated with medium confidence">
            <a:extLst>
              <a:ext uri="{FF2B5EF4-FFF2-40B4-BE49-F238E27FC236}">
                <a16:creationId xmlns:a16="http://schemas.microsoft.com/office/drawing/2014/main" id="{2D8A4961-BE3D-B520-6F9C-50CEDADD12A6}"/>
              </a:ext>
            </a:extLst>
          </p:cNvPr>
          <p:cNvPicPr>
            <a:picLocks noChangeAspect="1"/>
          </p:cNvPicPr>
          <p:nvPr/>
        </p:nvPicPr>
        <p:blipFill>
          <a:blip r:embed="rId4"/>
          <a:stretch>
            <a:fillRect/>
          </a:stretch>
        </p:blipFill>
        <p:spPr>
          <a:xfrm>
            <a:off x="12187767" y="7708900"/>
            <a:ext cx="2311400" cy="520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flowchart&#10;&#10;Description automatically generated">
            <a:extLst>
              <a:ext uri="{FF2B5EF4-FFF2-40B4-BE49-F238E27FC236}">
                <a16:creationId xmlns:a16="http://schemas.microsoft.com/office/drawing/2014/main" id="{027502C3-B461-C990-F032-7B04BAE5CDA1}"/>
              </a:ext>
            </a:extLst>
          </p:cNvPr>
          <p:cNvPicPr>
            <a:picLocks noChangeAspect="1"/>
          </p:cNvPicPr>
          <p:nvPr/>
        </p:nvPicPr>
        <p:blipFill>
          <a:blip r:embed="rId2"/>
          <a:stretch>
            <a:fillRect/>
          </a:stretch>
        </p:blipFill>
        <p:spPr>
          <a:xfrm>
            <a:off x="3391309" y="50800"/>
            <a:ext cx="7379528" cy="8128000"/>
          </a:xfrm>
          <a:prstGeom prst="rect">
            <a:avLst/>
          </a:prstGeom>
        </p:spPr>
      </p:pic>
      <p:sp>
        <p:nvSpPr>
          <p:cNvPr id="4" name="TextBox 3">
            <a:extLst>
              <a:ext uri="{FF2B5EF4-FFF2-40B4-BE49-F238E27FC236}">
                <a16:creationId xmlns:a16="http://schemas.microsoft.com/office/drawing/2014/main" id="{BC2EBE10-B6A5-DCCC-A617-E27537AC00A9}"/>
              </a:ext>
            </a:extLst>
          </p:cNvPr>
          <p:cNvSpPr txBox="1"/>
          <p:nvPr/>
        </p:nvSpPr>
        <p:spPr>
          <a:xfrm>
            <a:off x="524256" y="719328"/>
            <a:ext cx="5348125" cy="1077218"/>
          </a:xfrm>
          <a:prstGeom prst="rect">
            <a:avLst/>
          </a:prstGeom>
          <a:noFill/>
        </p:spPr>
        <p:txBody>
          <a:bodyPr wrap="square" rtlCol="0">
            <a:spAutoFit/>
          </a:bodyPr>
          <a:lstStyle/>
          <a:p>
            <a:r>
              <a:rPr lang="en-US" sz="3200" b="1" dirty="0">
                <a:latin typeface="Inconsolata" pitchFamily="49" charset="77"/>
                <a:ea typeface="Inconsolata" pitchFamily="49" charset="77"/>
              </a:rPr>
              <a:t>Thresholding Based Approach</a:t>
            </a:r>
          </a:p>
        </p:txBody>
      </p:sp>
    </p:spTree>
    <p:extLst>
      <p:ext uri="{BB962C8B-B14F-4D97-AF65-F5344CB8AC3E}">
        <p14:creationId xmlns:p14="http://schemas.microsoft.com/office/powerpoint/2010/main" val="78029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6989" y="904399"/>
            <a:ext cx="7790021" cy="1813441"/>
          </a:xfrm>
          <a:prstGeom prst="rect">
            <a:avLst/>
          </a:prstGeom>
          <a:noFill/>
          <a:ln/>
        </p:spPr>
        <p:txBody>
          <a:bodyPr wrap="square" lIns="0" tIns="0" rIns="0" bIns="0" rtlCol="0" anchor="t"/>
          <a:lstStyle/>
          <a:p>
            <a:pPr marL="0" indent="0">
              <a:lnSpc>
                <a:spcPts val="4750"/>
              </a:lnSpc>
              <a:buNone/>
            </a:pPr>
            <a:r>
              <a:rPr lang="en-US" sz="3800" b="1" dirty="0">
                <a:solidFill>
                  <a:srgbClr val="151617"/>
                </a:solidFill>
                <a:latin typeface="Montserrat Black" pitchFamily="34" charset="0"/>
                <a:ea typeface="Montserrat Black" pitchFamily="34" charset="-122"/>
                <a:cs typeface="Montserrat Black" pitchFamily="34" charset="-120"/>
              </a:rPr>
              <a:t>FPGA-Based Implementation: Enabling Real-Time Processing</a:t>
            </a:r>
            <a:endParaRPr lang="en-US" sz="3800" dirty="0"/>
          </a:p>
        </p:txBody>
      </p:sp>
      <p:sp>
        <p:nvSpPr>
          <p:cNvPr id="4" name="Text 1"/>
          <p:cNvSpPr/>
          <p:nvPr/>
        </p:nvSpPr>
        <p:spPr>
          <a:xfrm>
            <a:off x="676989" y="3007995"/>
            <a:ext cx="7790021" cy="619125"/>
          </a:xfrm>
          <a:prstGeom prst="rect">
            <a:avLst/>
          </a:prstGeom>
          <a:noFill/>
          <a:ln/>
        </p:spPr>
        <p:txBody>
          <a:bodyPr wrap="square" lIns="0" tIns="0" rIns="0" bIns="0" rtlCol="0" anchor="t"/>
          <a:lstStyle/>
          <a:p>
            <a:pPr marL="0" indent="0">
              <a:lnSpc>
                <a:spcPts val="2400"/>
              </a:lnSpc>
              <a:buNone/>
            </a:pPr>
            <a:r>
              <a:rPr lang="en-US" sz="1500" dirty="0">
                <a:solidFill>
                  <a:srgbClr val="151617"/>
                </a:solidFill>
                <a:latin typeface="Inconsolata" pitchFamily="34" charset="0"/>
                <a:ea typeface="Inconsolata" pitchFamily="34" charset="-122"/>
                <a:cs typeface="Inconsolata" pitchFamily="34" charset="-120"/>
              </a:rPr>
              <a:t>The system uses an FPGA for real-time processing. FPGAs provide the flexibility and parallel power needed to efficiently classify modulation types.</a:t>
            </a:r>
            <a:endParaRPr lang="en-US" sz="1500" dirty="0"/>
          </a:p>
        </p:txBody>
      </p:sp>
      <p:sp>
        <p:nvSpPr>
          <p:cNvPr id="5" name="Shape 2"/>
          <p:cNvSpPr/>
          <p:nvPr/>
        </p:nvSpPr>
        <p:spPr>
          <a:xfrm>
            <a:off x="676989" y="3844647"/>
            <a:ext cx="7790021" cy="3480435"/>
          </a:xfrm>
          <a:prstGeom prst="roundRect">
            <a:avLst>
              <a:gd name="adj" fmla="val 263"/>
            </a:avLst>
          </a:prstGeom>
          <a:noFill/>
          <a:ln w="7620">
            <a:solidFill>
              <a:srgbClr val="000000">
                <a:alpha val="8000"/>
              </a:srgbClr>
            </a:solidFill>
            <a:prstDash val="solid"/>
          </a:ln>
        </p:spPr>
        <p:txBody>
          <a:bodyPr/>
          <a:lstStyle/>
          <a:p>
            <a:endParaRPr lang="en-US"/>
          </a:p>
        </p:txBody>
      </p:sp>
      <p:sp>
        <p:nvSpPr>
          <p:cNvPr id="6" name="Shape 3"/>
          <p:cNvSpPr/>
          <p:nvPr/>
        </p:nvSpPr>
        <p:spPr>
          <a:xfrm>
            <a:off x="684609" y="3852267"/>
            <a:ext cx="7774781" cy="556736"/>
          </a:xfrm>
          <a:prstGeom prst="rect">
            <a:avLst/>
          </a:prstGeom>
          <a:solidFill>
            <a:srgbClr val="FFFFFF">
              <a:alpha val="4000"/>
            </a:srgbClr>
          </a:solidFill>
          <a:ln/>
        </p:spPr>
        <p:txBody>
          <a:bodyPr/>
          <a:lstStyle/>
          <a:p>
            <a:endParaRPr lang="en-US"/>
          </a:p>
        </p:txBody>
      </p:sp>
      <p:sp>
        <p:nvSpPr>
          <p:cNvPr id="7" name="Text 4"/>
          <p:cNvSpPr/>
          <p:nvPr/>
        </p:nvSpPr>
        <p:spPr>
          <a:xfrm>
            <a:off x="877967" y="3975854"/>
            <a:ext cx="3496866" cy="309563"/>
          </a:xfrm>
          <a:prstGeom prst="rect">
            <a:avLst/>
          </a:prstGeom>
          <a:noFill/>
          <a:ln/>
        </p:spPr>
        <p:txBody>
          <a:bodyPr wrap="none" lIns="0" tIns="0" rIns="0" bIns="0" rtlCol="0" anchor="t"/>
          <a:lstStyle/>
          <a:p>
            <a:pPr marL="0" indent="0">
              <a:lnSpc>
                <a:spcPts val="2400"/>
              </a:lnSpc>
              <a:buNone/>
            </a:pPr>
            <a:r>
              <a:rPr lang="en-US" sz="1500" dirty="0">
                <a:solidFill>
                  <a:srgbClr val="151617"/>
                </a:solidFill>
                <a:latin typeface="Inconsolata" pitchFamily="34" charset="0"/>
                <a:ea typeface="Inconsolata" pitchFamily="34" charset="-122"/>
                <a:cs typeface="Inconsolata" pitchFamily="34" charset="-120"/>
              </a:rPr>
              <a:t>FPGA-Based Implementation</a:t>
            </a:r>
            <a:endParaRPr lang="en-US" sz="1500" dirty="0"/>
          </a:p>
        </p:txBody>
      </p:sp>
      <p:sp>
        <p:nvSpPr>
          <p:cNvPr id="8" name="Text 5"/>
          <p:cNvSpPr/>
          <p:nvPr/>
        </p:nvSpPr>
        <p:spPr>
          <a:xfrm>
            <a:off x="4769168" y="3975854"/>
            <a:ext cx="3496866" cy="309563"/>
          </a:xfrm>
          <a:prstGeom prst="rect">
            <a:avLst/>
          </a:prstGeom>
          <a:noFill/>
          <a:ln/>
        </p:spPr>
        <p:txBody>
          <a:bodyPr wrap="none" lIns="0" tIns="0" rIns="0" bIns="0" rtlCol="0" anchor="t"/>
          <a:lstStyle/>
          <a:p>
            <a:pPr marL="0" indent="0">
              <a:lnSpc>
                <a:spcPts val="2400"/>
              </a:lnSpc>
              <a:buNone/>
            </a:pPr>
            <a:r>
              <a:rPr lang="en-US" sz="1500" dirty="0">
                <a:solidFill>
                  <a:srgbClr val="151617"/>
                </a:solidFill>
                <a:latin typeface="Inconsolata" pitchFamily="34" charset="0"/>
                <a:ea typeface="Inconsolata" pitchFamily="34" charset="-122"/>
                <a:cs typeface="Inconsolata" pitchFamily="34" charset="-120"/>
              </a:rPr>
              <a:t>Advantages</a:t>
            </a:r>
            <a:endParaRPr lang="en-US" sz="1500" dirty="0"/>
          </a:p>
        </p:txBody>
      </p:sp>
      <p:sp>
        <p:nvSpPr>
          <p:cNvPr id="9" name="Shape 6"/>
          <p:cNvSpPr/>
          <p:nvPr/>
        </p:nvSpPr>
        <p:spPr>
          <a:xfrm>
            <a:off x="684609" y="4409003"/>
            <a:ext cx="7774781" cy="866299"/>
          </a:xfrm>
          <a:prstGeom prst="rect">
            <a:avLst/>
          </a:prstGeom>
          <a:solidFill>
            <a:srgbClr val="000000">
              <a:alpha val="4000"/>
            </a:srgbClr>
          </a:solidFill>
          <a:ln/>
        </p:spPr>
        <p:txBody>
          <a:bodyPr/>
          <a:lstStyle/>
          <a:p>
            <a:endParaRPr lang="en-US"/>
          </a:p>
        </p:txBody>
      </p:sp>
      <p:sp>
        <p:nvSpPr>
          <p:cNvPr id="10" name="Text 7"/>
          <p:cNvSpPr/>
          <p:nvPr/>
        </p:nvSpPr>
        <p:spPr>
          <a:xfrm>
            <a:off x="877967" y="4532590"/>
            <a:ext cx="3496866" cy="309563"/>
          </a:xfrm>
          <a:prstGeom prst="rect">
            <a:avLst/>
          </a:prstGeom>
          <a:noFill/>
          <a:ln/>
        </p:spPr>
        <p:txBody>
          <a:bodyPr wrap="none" lIns="0" tIns="0" rIns="0" bIns="0" rtlCol="0" anchor="t"/>
          <a:lstStyle/>
          <a:p>
            <a:pPr marL="0" indent="0">
              <a:lnSpc>
                <a:spcPts val="2400"/>
              </a:lnSpc>
              <a:buNone/>
            </a:pPr>
            <a:r>
              <a:rPr lang="en-US" sz="1500" dirty="0">
                <a:solidFill>
                  <a:srgbClr val="151617"/>
                </a:solidFill>
                <a:latin typeface="Inconsolata" pitchFamily="34" charset="0"/>
                <a:ea typeface="Inconsolata" pitchFamily="34" charset="-122"/>
                <a:cs typeface="Inconsolata" pitchFamily="34" charset="-120"/>
              </a:rPr>
              <a:t>Parallel Processing</a:t>
            </a:r>
            <a:endParaRPr lang="en-US" sz="1500" dirty="0"/>
          </a:p>
        </p:txBody>
      </p:sp>
      <p:sp>
        <p:nvSpPr>
          <p:cNvPr id="11" name="Text 8"/>
          <p:cNvSpPr/>
          <p:nvPr/>
        </p:nvSpPr>
        <p:spPr>
          <a:xfrm>
            <a:off x="4769168" y="4532590"/>
            <a:ext cx="3496866" cy="619125"/>
          </a:xfrm>
          <a:prstGeom prst="rect">
            <a:avLst/>
          </a:prstGeom>
          <a:noFill/>
          <a:ln/>
        </p:spPr>
        <p:txBody>
          <a:bodyPr wrap="square" lIns="0" tIns="0" rIns="0" bIns="0" rtlCol="0" anchor="t"/>
          <a:lstStyle/>
          <a:p>
            <a:pPr marL="0" indent="0">
              <a:lnSpc>
                <a:spcPts val="2400"/>
              </a:lnSpc>
              <a:buNone/>
            </a:pPr>
            <a:r>
              <a:rPr lang="en-US" sz="1500" dirty="0">
                <a:solidFill>
                  <a:srgbClr val="151617"/>
                </a:solidFill>
                <a:latin typeface="Inconsolata" pitchFamily="34" charset="0"/>
                <a:ea typeface="Inconsolata" pitchFamily="34" charset="-122"/>
                <a:cs typeface="Inconsolata" pitchFamily="34" charset="-120"/>
              </a:rPr>
              <a:t>Enables real-time processing for high-speed applications.</a:t>
            </a:r>
            <a:endParaRPr lang="en-US" sz="1500" dirty="0"/>
          </a:p>
        </p:txBody>
      </p:sp>
      <p:sp>
        <p:nvSpPr>
          <p:cNvPr id="12" name="Shape 9"/>
          <p:cNvSpPr/>
          <p:nvPr/>
        </p:nvSpPr>
        <p:spPr>
          <a:xfrm>
            <a:off x="684609" y="5275302"/>
            <a:ext cx="7774781" cy="866299"/>
          </a:xfrm>
          <a:prstGeom prst="rect">
            <a:avLst/>
          </a:prstGeom>
          <a:solidFill>
            <a:srgbClr val="FFFFFF">
              <a:alpha val="4000"/>
            </a:srgbClr>
          </a:solidFill>
          <a:ln/>
        </p:spPr>
        <p:txBody>
          <a:bodyPr/>
          <a:lstStyle/>
          <a:p>
            <a:endParaRPr lang="en-US"/>
          </a:p>
        </p:txBody>
      </p:sp>
      <p:sp>
        <p:nvSpPr>
          <p:cNvPr id="13" name="Text 10"/>
          <p:cNvSpPr/>
          <p:nvPr/>
        </p:nvSpPr>
        <p:spPr>
          <a:xfrm>
            <a:off x="877967" y="5398889"/>
            <a:ext cx="3496866" cy="309563"/>
          </a:xfrm>
          <a:prstGeom prst="rect">
            <a:avLst/>
          </a:prstGeom>
          <a:noFill/>
          <a:ln/>
        </p:spPr>
        <p:txBody>
          <a:bodyPr wrap="none" lIns="0" tIns="0" rIns="0" bIns="0" rtlCol="0" anchor="t"/>
          <a:lstStyle/>
          <a:p>
            <a:pPr marL="0" indent="0">
              <a:lnSpc>
                <a:spcPts val="2400"/>
              </a:lnSpc>
              <a:buNone/>
            </a:pPr>
            <a:r>
              <a:rPr lang="en-US" sz="1500" dirty="0">
                <a:solidFill>
                  <a:srgbClr val="151617"/>
                </a:solidFill>
                <a:latin typeface="Inconsolata" pitchFamily="34" charset="0"/>
                <a:ea typeface="Inconsolata" pitchFamily="34" charset="-122"/>
                <a:cs typeface="Inconsolata" pitchFamily="34" charset="-120"/>
              </a:rPr>
              <a:t>Flexibility</a:t>
            </a:r>
            <a:endParaRPr lang="en-US" sz="1500" dirty="0"/>
          </a:p>
        </p:txBody>
      </p:sp>
      <p:sp>
        <p:nvSpPr>
          <p:cNvPr id="14" name="Text 11"/>
          <p:cNvSpPr/>
          <p:nvPr/>
        </p:nvSpPr>
        <p:spPr>
          <a:xfrm>
            <a:off x="4769168" y="5398889"/>
            <a:ext cx="3496866" cy="619125"/>
          </a:xfrm>
          <a:prstGeom prst="rect">
            <a:avLst/>
          </a:prstGeom>
          <a:noFill/>
          <a:ln/>
        </p:spPr>
        <p:txBody>
          <a:bodyPr wrap="square" lIns="0" tIns="0" rIns="0" bIns="0" rtlCol="0" anchor="t"/>
          <a:lstStyle/>
          <a:p>
            <a:pPr marL="0" indent="0">
              <a:lnSpc>
                <a:spcPts val="2400"/>
              </a:lnSpc>
              <a:buNone/>
            </a:pPr>
            <a:r>
              <a:rPr lang="en-US" sz="1500" dirty="0">
                <a:solidFill>
                  <a:srgbClr val="151617"/>
                </a:solidFill>
                <a:latin typeface="Inconsolata" pitchFamily="34" charset="0"/>
                <a:ea typeface="Inconsolata" pitchFamily="34" charset="-122"/>
                <a:cs typeface="Inconsolata" pitchFamily="34" charset="-120"/>
              </a:rPr>
              <a:t>Allows for easy reconfiguration and adaptation to changing requirements.</a:t>
            </a:r>
            <a:endParaRPr lang="en-US" sz="1500" dirty="0"/>
          </a:p>
        </p:txBody>
      </p:sp>
      <p:sp>
        <p:nvSpPr>
          <p:cNvPr id="15" name="Shape 12"/>
          <p:cNvSpPr/>
          <p:nvPr/>
        </p:nvSpPr>
        <p:spPr>
          <a:xfrm>
            <a:off x="684609" y="6141601"/>
            <a:ext cx="7774781" cy="1175861"/>
          </a:xfrm>
          <a:prstGeom prst="rect">
            <a:avLst/>
          </a:prstGeom>
          <a:solidFill>
            <a:srgbClr val="000000">
              <a:alpha val="4000"/>
            </a:srgbClr>
          </a:solidFill>
          <a:ln/>
        </p:spPr>
        <p:txBody>
          <a:bodyPr/>
          <a:lstStyle/>
          <a:p>
            <a:endParaRPr lang="en-US"/>
          </a:p>
        </p:txBody>
      </p:sp>
      <p:sp>
        <p:nvSpPr>
          <p:cNvPr id="16" name="Text 13"/>
          <p:cNvSpPr/>
          <p:nvPr/>
        </p:nvSpPr>
        <p:spPr>
          <a:xfrm>
            <a:off x="877967" y="6265188"/>
            <a:ext cx="3496866" cy="309563"/>
          </a:xfrm>
          <a:prstGeom prst="rect">
            <a:avLst/>
          </a:prstGeom>
          <a:noFill/>
          <a:ln/>
        </p:spPr>
        <p:txBody>
          <a:bodyPr wrap="none" lIns="0" tIns="0" rIns="0" bIns="0" rtlCol="0" anchor="t"/>
          <a:lstStyle/>
          <a:p>
            <a:pPr marL="0" indent="0">
              <a:lnSpc>
                <a:spcPts val="2400"/>
              </a:lnSpc>
              <a:buNone/>
            </a:pPr>
            <a:r>
              <a:rPr lang="en-US" sz="1500" dirty="0">
                <a:solidFill>
                  <a:srgbClr val="151617"/>
                </a:solidFill>
                <a:latin typeface="Inconsolata" pitchFamily="34" charset="0"/>
                <a:ea typeface="Inconsolata" pitchFamily="34" charset="-122"/>
                <a:cs typeface="Inconsolata" pitchFamily="34" charset="-120"/>
              </a:rPr>
              <a:t>Low Latency</a:t>
            </a:r>
            <a:endParaRPr lang="en-US" sz="1500" dirty="0"/>
          </a:p>
        </p:txBody>
      </p:sp>
      <p:sp>
        <p:nvSpPr>
          <p:cNvPr id="17" name="Text 14"/>
          <p:cNvSpPr/>
          <p:nvPr/>
        </p:nvSpPr>
        <p:spPr>
          <a:xfrm>
            <a:off x="4769168" y="6265188"/>
            <a:ext cx="3496866" cy="928687"/>
          </a:xfrm>
          <a:prstGeom prst="rect">
            <a:avLst/>
          </a:prstGeom>
          <a:noFill/>
          <a:ln/>
        </p:spPr>
        <p:txBody>
          <a:bodyPr wrap="square" lIns="0" tIns="0" rIns="0" bIns="0" rtlCol="0" anchor="t"/>
          <a:lstStyle/>
          <a:p>
            <a:pPr marL="0" indent="0">
              <a:lnSpc>
                <a:spcPts val="2400"/>
              </a:lnSpc>
              <a:buNone/>
            </a:pPr>
            <a:r>
              <a:rPr lang="en-US" sz="1500" dirty="0">
                <a:solidFill>
                  <a:srgbClr val="151617"/>
                </a:solidFill>
                <a:latin typeface="Inconsolata" pitchFamily="34" charset="0"/>
                <a:ea typeface="Inconsolata" pitchFamily="34" charset="-122"/>
                <a:cs typeface="Inconsolata" pitchFamily="34" charset="-120"/>
              </a:rPr>
              <a:t>Minimizes delays in signal processing, crucial for real-time applications.</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03434"/>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Validation and Testing: Ensuring Accuracy and Reliability</a:t>
            </a:r>
            <a:endParaRPr lang="en-US" sz="4450" dirty="0"/>
          </a:p>
        </p:txBody>
      </p:sp>
      <p:sp>
        <p:nvSpPr>
          <p:cNvPr id="3" name="Text 1"/>
          <p:cNvSpPr/>
          <p:nvPr/>
        </p:nvSpPr>
        <p:spPr>
          <a:xfrm>
            <a:off x="793790" y="2674620"/>
            <a:ext cx="130428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4" name="Image 0" descr="preencoded.png"/>
          <p:cNvPicPr>
            <a:picLocks noChangeAspect="1"/>
          </p:cNvPicPr>
          <p:nvPr/>
        </p:nvPicPr>
        <p:blipFill>
          <a:blip r:embed="rId3"/>
          <a:stretch>
            <a:fillRect/>
          </a:stretch>
        </p:blipFill>
        <p:spPr>
          <a:xfrm>
            <a:off x="793790" y="3292673"/>
            <a:ext cx="4347567" cy="907256"/>
          </a:xfrm>
          <a:prstGeom prst="rect">
            <a:avLst/>
          </a:prstGeom>
        </p:spPr>
      </p:pic>
      <p:sp>
        <p:nvSpPr>
          <p:cNvPr id="5" name="Text 2"/>
          <p:cNvSpPr/>
          <p:nvPr/>
        </p:nvSpPr>
        <p:spPr>
          <a:xfrm>
            <a:off x="1020604" y="4540091"/>
            <a:ext cx="3893939" cy="708660"/>
          </a:xfrm>
          <a:prstGeom prst="rect">
            <a:avLst/>
          </a:prstGeom>
          <a:noFill/>
          <a:ln/>
        </p:spPr>
        <p:txBody>
          <a:bodyPr wrap="squar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Testing the ML model on datasets</a:t>
            </a:r>
            <a:endParaRPr lang="en-US" sz="2200" dirty="0"/>
          </a:p>
        </p:txBody>
      </p:sp>
      <p:sp>
        <p:nvSpPr>
          <p:cNvPr id="6" name="Text 3"/>
          <p:cNvSpPr/>
          <p:nvPr/>
        </p:nvSpPr>
        <p:spPr>
          <a:xfrm>
            <a:off x="1020604" y="5384840"/>
            <a:ext cx="3893939" cy="1814513"/>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Testing the CNN + LSTM layers based ML model on the DeepSig's 2016.10A RadioML dataset consisting of 11 modulations with SNR range of [-20,18].</a:t>
            </a:r>
            <a:endParaRPr lang="en-US" sz="1750" dirty="0"/>
          </a:p>
        </p:txBody>
      </p:sp>
      <p:pic>
        <p:nvPicPr>
          <p:cNvPr id="7" name="Image 1" descr="preencoded.png"/>
          <p:cNvPicPr>
            <a:picLocks noChangeAspect="1"/>
          </p:cNvPicPr>
          <p:nvPr/>
        </p:nvPicPr>
        <p:blipFill>
          <a:blip r:embed="rId4"/>
          <a:stretch>
            <a:fillRect/>
          </a:stretch>
        </p:blipFill>
        <p:spPr>
          <a:xfrm>
            <a:off x="5141357" y="3292673"/>
            <a:ext cx="4347567" cy="907256"/>
          </a:xfrm>
          <a:prstGeom prst="rect">
            <a:avLst/>
          </a:prstGeom>
        </p:spPr>
      </p:pic>
      <p:sp>
        <p:nvSpPr>
          <p:cNvPr id="8" name="Text 4"/>
          <p:cNvSpPr/>
          <p:nvPr/>
        </p:nvSpPr>
        <p:spPr>
          <a:xfrm>
            <a:off x="5368171" y="4540091"/>
            <a:ext cx="3202662"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MATLAB Simulations</a:t>
            </a:r>
            <a:endParaRPr lang="en-US" sz="2200" dirty="0"/>
          </a:p>
        </p:txBody>
      </p:sp>
      <p:sp>
        <p:nvSpPr>
          <p:cNvPr id="9" name="Text 5"/>
          <p:cNvSpPr/>
          <p:nvPr/>
        </p:nvSpPr>
        <p:spPr>
          <a:xfrm>
            <a:off x="5368171" y="5030510"/>
            <a:ext cx="3893939" cy="1814513"/>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Extensive simulations were conducted to evaluate the accuracy of the algorithms under various CNR conditions and signal scenarios.</a:t>
            </a:r>
            <a:endParaRPr lang="en-US" sz="1750" dirty="0"/>
          </a:p>
        </p:txBody>
      </p:sp>
      <p:pic>
        <p:nvPicPr>
          <p:cNvPr id="10" name="Image 2" descr="preencoded.png"/>
          <p:cNvPicPr>
            <a:picLocks noChangeAspect="1"/>
          </p:cNvPicPr>
          <p:nvPr/>
        </p:nvPicPr>
        <p:blipFill>
          <a:blip r:embed="rId5"/>
          <a:stretch>
            <a:fillRect/>
          </a:stretch>
        </p:blipFill>
        <p:spPr>
          <a:xfrm>
            <a:off x="9488924" y="3292673"/>
            <a:ext cx="4347567" cy="907256"/>
          </a:xfrm>
          <a:prstGeom prst="rect">
            <a:avLst/>
          </a:prstGeom>
        </p:spPr>
      </p:pic>
      <p:sp>
        <p:nvSpPr>
          <p:cNvPr id="11" name="Text 6"/>
          <p:cNvSpPr/>
          <p:nvPr/>
        </p:nvSpPr>
        <p:spPr>
          <a:xfrm>
            <a:off x="9715738" y="4540091"/>
            <a:ext cx="3193971"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HDL Implementation</a:t>
            </a:r>
            <a:endParaRPr lang="en-US" sz="2200" dirty="0"/>
          </a:p>
        </p:txBody>
      </p:sp>
      <p:sp>
        <p:nvSpPr>
          <p:cNvPr id="12" name="Text 7"/>
          <p:cNvSpPr/>
          <p:nvPr/>
        </p:nvSpPr>
        <p:spPr>
          <a:xfrm>
            <a:off x="9715738" y="5030510"/>
            <a:ext cx="3893939" cy="1814513"/>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The algorithms were implemented using Hardware Description Language (HDL), enabling the creation of FPGA-compatible code for hardware verification.</a:t>
            </a:r>
            <a:endParaRPr lang="en-US" sz="1750" dirty="0"/>
          </a:p>
        </p:txBody>
      </p:sp>
      <p:pic>
        <p:nvPicPr>
          <p:cNvPr id="14" name="Picture 13" descr="A white background with black and white clouds&#10;&#10;Description automatically generated with medium confidence">
            <a:extLst>
              <a:ext uri="{FF2B5EF4-FFF2-40B4-BE49-F238E27FC236}">
                <a16:creationId xmlns:a16="http://schemas.microsoft.com/office/drawing/2014/main" id="{8414774C-881E-9056-3B6C-47812C9BED32}"/>
              </a:ext>
            </a:extLst>
          </p:cNvPr>
          <p:cNvPicPr>
            <a:picLocks noChangeAspect="1"/>
          </p:cNvPicPr>
          <p:nvPr/>
        </p:nvPicPr>
        <p:blipFill>
          <a:blip r:embed="rId6"/>
          <a:stretch>
            <a:fillRect/>
          </a:stretch>
        </p:blipFill>
        <p:spPr>
          <a:xfrm>
            <a:off x="12319000" y="7675604"/>
            <a:ext cx="2311400" cy="520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79688" y="564594"/>
            <a:ext cx="7957423" cy="1589484"/>
          </a:xfrm>
          <a:prstGeom prst="rect">
            <a:avLst/>
          </a:prstGeom>
          <a:noFill/>
          <a:ln/>
        </p:spPr>
        <p:txBody>
          <a:bodyPr wrap="square" lIns="0" tIns="0" rIns="0" bIns="0" rtlCol="0" anchor="t"/>
          <a:lstStyle/>
          <a:p>
            <a:pPr marL="0" indent="0">
              <a:lnSpc>
                <a:spcPts val="4150"/>
              </a:lnSpc>
              <a:buNone/>
            </a:pPr>
            <a:r>
              <a:rPr lang="en-US" sz="3300" b="1" dirty="0">
                <a:solidFill>
                  <a:srgbClr val="151617"/>
                </a:solidFill>
                <a:latin typeface="Montserrat Black" pitchFamily="34" charset="0"/>
                <a:ea typeface="Montserrat Black" pitchFamily="34" charset="-122"/>
                <a:cs typeface="Montserrat Black" pitchFamily="34" charset="-120"/>
              </a:rPr>
              <a:t>Benefits and Impact: A Breakthrough for Satellite Communication</a:t>
            </a:r>
            <a:endParaRPr lang="en-US" sz="3300" dirty="0"/>
          </a:p>
        </p:txBody>
      </p:sp>
      <p:sp>
        <p:nvSpPr>
          <p:cNvPr id="4" name="Text 1"/>
          <p:cNvSpPr/>
          <p:nvPr/>
        </p:nvSpPr>
        <p:spPr>
          <a:xfrm>
            <a:off x="6079688" y="2408277"/>
            <a:ext cx="7957423" cy="1084898"/>
          </a:xfrm>
          <a:prstGeom prst="rect">
            <a:avLst/>
          </a:prstGeom>
          <a:noFill/>
          <a:ln/>
        </p:spPr>
        <p:txBody>
          <a:bodyPr wrap="square" lIns="0" tIns="0" rIns="0" bIns="0" rtlCol="0" anchor="t"/>
          <a:lstStyle/>
          <a:p>
            <a:pPr marL="0" indent="0">
              <a:lnSpc>
                <a:spcPts val="2100"/>
              </a:lnSpc>
              <a:buNone/>
            </a:pPr>
            <a:r>
              <a:rPr lang="en-US" sz="1300" dirty="0">
                <a:solidFill>
                  <a:srgbClr val="151617"/>
                </a:solidFill>
                <a:latin typeface="Inconsolata" pitchFamily="34" charset="0"/>
                <a:ea typeface="Inconsolata" pitchFamily="34" charset="-122"/>
                <a:cs typeface="Inconsolata" pitchFamily="34" charset="-120"/>
              </a:rPr>
              <a:t>The developed adaptive telecommand receiver system improves satellite communication in low CNR environments. It enables real-time signal recognition, enhances data accuracy, and ensures reliable communication links. This leads to improved efficiency, reduced error rates, and enhanced data transmission capabilities..</a:t>
            </a:r>
            <a:endParaRPr lang="en-US" sz="1300" dirty="0"/>
          </a:p>
        </p:txBody>
      </p:sp>
      <p:pic>
        <p:nvPicPr>
          <p:cNvPr id="5" name="Image 1" descr="preencoded.png"/>
          <p:cNvPicPr>
            <a:picLocks noChangeAspect="1"/>
          </p:cNvPicPr>
          <p:nvPr/>
        </p:nvPicPr>
        <p:blipFill>
          <a:blip r:embed="rId4"/>
          <a:stretch>
            <a:fillRect/>
          </a:stretch>
        </p:blipFill>
        <p:spPr>
          <a:xfrm>
            <a:off x="6079688" y="3683794"/>
            <a:ext cx="254198" cy="254198"/>
          </a:xfrm>
          <a:prstGeom prst="rect">
            <a:avLst/>
          </a:prstGeom>
        </p:spPr>
      </p:pic>
      <p:sp>
        <p:nvSpPr>
          <p:cNvPr id="6" name="Text 2"/>
          <p:cNvSpPr/>
          <p:nvPr/>
        </p:nvSpPr>
        <p:spPr>
          <a:xfrm>
            <a:off x="6079688" y="4107418"/>
            <a:ext cx="2881313" cy="264914"/>
          </a:xfrm>
          <a:prstGeom prst="rect">
            <a:avLst/>
          </a:prstGeom>
          <a:noFill/>
          <a:ln/>
        </p:spPr>
        <p:txBody>
          <a:bodyPr wrap="none" lIns="0" tIns="0" rIns="0" bIns="0" rtlCol="0" anchor="t"/>
          <a:lstStyle/>
          <a:p>
            <a:pPr marL="0" indent="0" algn="l">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Enhanced Data Accuracy</a:t>
            </a:r>
            <a:endParaRPr lang="en-US" sz="1650" dirty="0"/>
          </a:p>
        </p:txBody>
      </p:sp>
      <p:sp>
        <p:nvSpPr>
          <p:cNvPr id="7" name="Text 3"/>
          <p:cNvSpPr/>
          <p:nvPr/>
        </p:nvSpPr>
        <p:spPr>
          <a:xfrm>
            <a:off x="6079688" y="4474012"/>
            <a:ext cx="3851553" cy="813673"/>
          </a:xfrm>
          <a:prstGeom prst="rect">
            <a:avLst/>
          </a:prstGeom>
          <a:noFill/>
          <a:ln/>
        </p:spPr>
        <p:txBody>
          <a:bodyPr wrap="square" lIns="0" tIns="0" rIns="0" bIns="0" rtlCol="0" anchor="t"/>
          <a:lstStyle/>
          <a:p>
            <a:pPr marL="0" indent="0" algn="l">
              <a:lnSpc>
                <a:spcPts val="2100"/>
              </a:lnSpc>
              <a:buNone/>
            </a:pPr>
            <a:r>
              <a:rPr lang="en-US" sz="1300" dirty="0">
                <a:solidFill>
                  <a:srgbClr val="151617"/>
                </a:solidFill>
                <a:latin typeface="Inconsolata" pitchFamily="34" charset="0"/>
                <a:ea typeface="Inconsolata" pitchFamily="34" charset="-122"/>
                <a:cs typeface="Inconsolata" pitchFamily="34" charset="-120"/>
              </a:rPr>
              <a:t>Accurate modulation classification minimizes errors and improves the reliability of data transmission.</a:t>
            </a:r>
            <a:endParaRPr lang="en-US" sz="1300" dirty="0"/>
          </a:p>
        </p:txBody>
      </p:sp>
      <p:pic>
        <p:nvPicPr>
          <p:cNvPr id="8" name="Image 2" descr="preencoded.png"/>
          <p:cNvPicPr>
            <a:picLocks noChangeAspect="1"/>
          </p:cNvPicPr>
          <p:nvPr/>
        </p:nvPicPr>
        <p:blipFill>
          <a:blip r:embed="rId5"/>
          <a:stretch>
            <a:fillRect/>
          </a:stretch>
        </p:blipFill>
        <p:spPr>
          <a:xfrm>
            <a:off x="10185440" y="3683794"/>
            <a:ext cx="254198" cy="254198"/>
          </a:xfrm>
          <a:prstGeom prst="rect">
            <a:avLst/>
          </a:prstGeom>
        </p:spPr>
      </p:pic>
      <p:sp>
        <p:nvSpPr>
          <p:cNvPr id="9" name="Text 4"/>
          <p:cNvSpPr/>
          <p:nvPr/>
        </p:nvSpPr>
        <p:spPr>
          <a:xfrm>
            <a:off x="10185440" y="4107418"/>
            <a:ext cx="3374827" cy="264914"/>
          </a:xfrm>
          <a:prstGeom prst="rect">
            <a:avLst/>
          </a:prstGeom>
          <a:noFill/>
          <a:ln/>
        </p:spPr>
        <p:txBody>
          <a:bodyPr wrap="none" lIns="0" tIns="0" rIns="0" bIns="0" rtlCol="0" anchor="t"/>
          <a:lstStyle/>
          <a:p>
            <a:pPr marL="0" indent="0" algn="l">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Real-Time Signal Recognition</a:t>
            </a:r>
            <a:endParaRPr lang="en-US" sz="1650" dirty="0"/>
          </a:p>
        </p:txBody>
      </p:sp>
      <p:sp>
        <p:nvSpPr>
          <p:cNvPr id="10" name="Text 5"/>
          <p:cNvSpPr/>
          <p:nvPr/>
        </p:nvSpPr>
        <p:spPr>
          <a:xfrm>
            <a:off x="10185440" y="4474012"/>
            <a:ext cx="3851672" cy="813673"/>
          </a:xfrm>
          <a:prstGeom prst="rect">
            <a:avLst/>
          </a:prstGeom>
          <a:noFill/>
          <a:ln/>
        </p:spPr>
        <p:txBody>
          <a:bodyPr wrap="square" lIns="0" tIns="0" rIns="0" bIns="0" rtlCol="0" anchor="t"/>
          <a:lstStyle/>
          <a:p>
            <a:pPr marL="0" indent="0" algn="l">
              <a:lnSpc>
                <a:spcPts val="2100"/>
              </a:lnSpc>
              <a:buNone/>
            </a:pPr>
            <a:r>
              <a:rPr lang="en-US" sz="1300" dirty="0">
                <a:solidFill>
                  <a:srgbClr val="151617"/>
                </a:solidFill>
                <a:latin typeface="Inconsolata" pitchFamily="34" charset="0"/>
                <a:ea typeface="Inconsolata" pitchFamily="34" charset="-122"/>
                <a:cs typeface="Inconsolata" pitchFamily="34" charset="-120"/>
              </a:rPr>
              <a:t>The FPGA-based implementation enables fast and efficient processing, ensuring real-time signal identification.</a:t>
            </a:r>
            <a:endParaRPr lang="en-US" sz="1300" dirty="0"/>
          </a:p>
        </p:txBody>
      </p:sp>
      <p:pic>
        <p:nvPicPr>
          <p:cNvPr id="11" name="Image 3" descr="preencoded.png"/>
          <p:cNvPicPr>
            <a:picLocks noChangeAspect="1"/>
          </p:cNvPicPr>
          <p:nvPr/>
        </p:nvPicPr>
        <p:blipFill>
          <a:blip r:embed="rId6"/>
          <a:stretch>
            <a:fillRect/>
          </a:stretch>
        </p:blipFill>
        <p:spPr>
          <a:xfrm>
            <a:off x="6079688" y="5796201"/>
            <a:ext cx="254198" cy="254198"/>
          </a:xfrm>
          <a:prstGeom prst="rect">
            <a:avLst/>
          </a:prstGeom>
        </p:spPr>
      </p:pic>
      <p:sp>
        <p:nvSpPr>
          <p:cNvPr id="12" name="Text 6"/>
          <p:cNvSpPr/>
          <p:nvPr/>
        </p:nvSpPr>
        <p:spPr>
          <a:xfrm>
            <a:off x="6079688" y="6219825"/>
            <a:ext cx="2316599" cy="264914"/>
          </a:xfrm>
          <a:prstGeom prst="rect">
            <a:avLst/>
          </a:prstGeom>
          <a:noFill/>
          <a:ln/>
        </p:spPr>
        <p:txBody>
          <a:bodyPr wrap="none" lIns="0" tIns="0" rIns="0" bIns="0" rtlCol="0" anchor="t"/>
          <a:lstStyle/>
          <a:p>
            <a:pPr marL="0" indent="0" algn="l">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Improved Efficiency</a:t>
            </a:r>
            <a:endParaRPr lang="en-US" sz="1650" dirty="0"/>
          </a:p>
        </p:txBody>
      </p:sp>
      <p:sp>
        <p:nvSpPr>
          <p:cNvPr id="13" name="Text 7"/>
          <p:cNvSpPr/>
          <p:nvPr/>
        </p:nvSpPr>
        <p:spPr>
          <a:xfrm>
            <a:off x="6079688" y="6586418"/>
            <a:ext cx="3851553" cy="813673"/>
          </a:xfrm>
          <a:prstGeom prst="rect">
            <a:avLst/>
          </a:prstGeom>
          <a:noFill/>
          <a:ln/>
        </p:spPr>
        <p:txBody>
          <a:bodyPr wrap="square" lIns="0" tIns="0" rIns="0" bIns="0" rtlCol="0" anchor="t"/>
          <a:lstStyle/>
          <a:p>
            <a:pPr marL="0" indent="0" algn="l">
              <a:lnSpc>
                <a:spcPts val="2100"/>
              </a:lnSpc>
              <a:buNone/>
            </a:pPr>
            <a:r>
              <a:rPr lang="en-US" sz="1300" dirty="0">
                <a:solidFill>
                  <a:srgbClr val="151617"/>
                </a:solidFill>
                <a:latin typeface="Inconsolata" pitchFamily="34" charset="0"/>
                <a:ea typeface="Inconsolata" pitchFamily="34" charset="-122"/>
                <a:cs typeface="Inconsolata" pitchFamily="34" charset="-120"/>
              </a:rPr>
              <a:t>The system optimizes resource utilization and minimizes processing delays, leading to improved overall efficiency.</a:t>
            </a:r>
            <a:endParaRPr lang="en-US" sz="1300" dirty="0"/>
          </a:p>
        </p:txBody>
      </p:sp>
      <p:pic>
        <p:nvPicPr>
          <p:cNvPr id="14" name="Image 4" descr="preencoded.png"/>
          <p:cNvPicPr>
            <a:picLocks noChangeAspect="1"/>
          </p:cNvPicPr>
          <p:nvPr/>
        </p:nvPicPr>
        <p:blipFill>
          <a:blip r:embed="rId7"/>
          <a:stretch>
            <a:fillRect/>
          </a:stretch>
        </p:blipFill>
        <p:spPr>
          <a:xfrm>
            <a:off x="10185440" y="5796201"/>
            <a:ext cx="254198" cy="254198"/>
          </a:xfrm>
          <a:prstGeom prst="rect">
            <a:avLst/>
          </a:prstGeom>
        </p:spPr>
      </p:pic>
      <p:sp>
        <p:nvSpPr>
          <p:cNvPr id="15" name="Text 8"/>
          <p:cNvSpPr/>
          <p:nvPr/>
        </p:nvSpPr>
        <p:spPr>
          <a:xfrm>
            <a:off x="10185440" y="6219825"/>
            <a:ext cx="3851672" cy="529828"/>
          </a:xfrm>
          <a:prstGeom prst="rect">
            <a:avLst/>
          </a:prstGeom>
          <a:noFill/>
          <a:ln/>
        </p:spPr>
        <p:txBody>
          <a:bodyPr wrap="square" lIns="0" tIns="0" rIns="0" bIns="0" rtlCol="0" anchor="t"/>
          <a:lstStyle/>
          <a:p>
            <a:pPr marL="0" indent="0" algn="l">
              <a:lnSpc>
                <a:spcPts val="2050"/>
              </a:lnSpc>
              <a:buNone/>
            </a:pPr>
            <a:r>
              <a:rPr lang="en-US" sz="1650" b="1" dirty="0">
                <a:solidFill>
                  <a:srgbClr val="151617"/>
                </a:solidFill>
                <a:latin typeface="Montserrat Black" pitchFamily="34" charset="0"/>
                <a:ea typeface="Montserrat Black" pitchFamily="34" charset="-122"/>
                <a:cs typeface="Montserrat Black" pitchFamily="34" charset="-120"/>
              </a:rPr>
              <a:t>Enhanced Data Transmission Capabilities</a:t>
            </a:r>
            <a:endParaRPr lang="en-US" sz="1650" dirty="0"/>
          </a:p>
        </p:txBody>
      </p:sp>
      <p:sp>
        <p:nvSpPr>
          <p:cNvPr id="16" name="Text 9"/>
          <p:cNvSpPr/>
          <p:nvPr/>
        </p:nvSpPr>
        <p:spPr>
          <a:xfrm>
            <a:off x="10185440" y="6851333"/>
            <a:ext cx="3851672" cy="813673"/>
          </a:xfrm>
          <a:prstGeom prst="rect">
            <a:avLst/>
          </a:prstGeom>
          <a:noFill/>
          <a:ln/>
        </p:spPr>
        <p:txBody>
          <a:bodyPr wrap="square" lIns="0" tIns="0" rIns="0" bIns="0" rtlCol="0" anchor="t"/>
          <a:lstStyle/>
          <a:p>
            <a:pPr marL="0" indent="0" algn="l">
              <a:lnSpc>
                <a:spcPts val="2100"/>
              </a:lnSpc>
              <a:buNone/>
            </a:pPr>
            <a:r>
              <a:rPr lang="en-US" sz="1300" dirty="0">
                <a:solidFill>
                  <a:srgbClr val="151617"/>
                </a:solidFill>
                <a:latin typeface="Inconsolata" pitchFamily="34" charset="0"/>
                <a:ea typeface="Inconsolata" pitchFamily="34" charset="-122"/>
                <a:cs typeface="Inconsolata" pitchFamily="34" charset="-120"/>
              </a:rPr>
              <a:t>Reliable signal recognition enables more efficient data transmission and improved communication links.</a:t>
            </a:r>
            <a:endParaRPr lang="en-US" sz="1300" dirty="0"/>
          </a:p>
        </p:txBody>
      </p:sp>
      <p:pic>
        <p:nvPicPr>
          <p:cNvPr id="18" name="Picture 17" descr="A white background with black and white clouds&#10;&#10;Description automatically generated with medium confidence">
            <a:extLst>
              <a:ext uri="{FF2B5EF4-FFF2-40B4-BE49-F238E27FC236}">
                <a16:creationId xmlns:a16="http://schemas.microsoft.com/office/drawing/2014/main" id="{B2C3521C-F3DE-871F-A2B6-A30BD7D334C2}"/>
              </a:ext>
            </a:extLst>
          </p:cNvPr>
          <p:cNvPicPr>
            <a:picLocks noChangeAspect="1"/>
          </p:cNvPicPr>
          <p:nvPr/>
        </p:nvPicPr>
        <p:blipFill>
          <a:blip r:embed="rId8"/>
          <a:stretch>
            <a:fillRect/>
          </a:stretch>
        </p:blipFill>
        <p:spPr>
          <a:xfrm>
            <a:off x="12319000" y="7607619"/>
            <a:ext cx="2311400" cy="5207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50364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•Potential Market</a:t>
            </a:r>
            <a:endParaRPr lang="en-US" sz="4450" dirty="0"/>
          </a:p>
        </p:txBody>
      </p:sp>
      <p:pic>
        <p:nvPicPr>
          <p:cNvPr id="3" name="Image 0" descr="preencoded.png"/>
          <p:cNvPicPr>
            <a:picLocks noChangeAspect="1"/>
          </p:cNvPicPr>
          <p:nvPr/>
        </p:nvPicPr>
        <p:blipFill>
          <a:blip r:embed="rId3"/>
          <a:stretch>
            <a:fillRect/>
          </a:stretch>
        </p:blipFill>
        <p:spPr>
          <a:xfrm>
            <a:off x="793790" y="2666048"/>
            <a:ext cx="566976" cy="566976"/>
          </a:xfrm>
          <a:prstGeom prst="rect">
            <a:avLst/>
          </a:prstGeom>
        </p:spPr>
      </p:pic>
      <p:sp>
        <p:nvSpPr>
          <p:cNvPr id="4" name="Text 1"/>
          <p:cNvSpPr/>
          <p:nvPr/>
        </p:nvSpPr>
        <p:spPr>
          <a:xfrm>
            <a:off x="793790" y="3459837"/>
            <a:ext cx="3005495" cy="3266123"/>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a:t>
            </a:r>
            <a:r>
              <a:rPr lang="en-US" sz="1750" b="1" dirty="0">
                <a:solidFill>
                  <a:srgbClr val="151617"/>
                </a:solidFill>
                <a:latin typeface="Inconsolata" pitchFamily="34" charset="0"/>
                <a:ea typeface="Inconsolata" pitchFamily="34" charset="-122"/>
                <a:cs typeface="Inconsolata" pitchFamily="34" charset="-120"/>
              </a:rPr>
              <a:t>Defense and Aerospace</a:t>
            </a:r>
            <a:r>
              <a:rPr lang="en-US" sz="1750" dirty="0">
                <a:solidFill>
                  <a:srgbClr val="151617"/>
                </a:solidFill>
                <a:latin typeface="Inconsolata" pitchFamily="34" charset="0"/>
                <a:ea typeface="Inconsolata" pitchFamily="34" charset="-122"/>
                <a:cs typeface="Inconsolata" pitchFamily="34" charset="-120"/>
              </a:rPr>
              <a:t>: AMR on FPGA enables fast signal classification for radar, electronic warfare, and secure communications, essential for distinguishing between friendly and adversarial signals.</a:t>
            </a:r>
            <a:endParaRPr lang="en-US" sz="1750" dirty="0"/>
          </a:p>
        </p:txBody>
      </p:sp>
      <p:pic>
        <p:nvPicPr>
          <p:cNvPr id="5" name="Image 1" descr="preencoded.png"/>
          <p:cNvPicPr>
            <a:picLocks noChangeAspect="1"/>
          </p:cNvPicPr>
          <p:nvPr/>
        </p:nvPicPr>
        <p:blipFill>
          <a:blip r:embed="rId4"/>
          <a:stretch>
            <a:fillRect/>
          </a:stretch>
        </p:blipFill>
        <p:spPr>
          <a:xfrm>
            <a:off x="4139446" y="2666048"/>
            <a:ext cx="566976" cy="566976"/>
          </a:xfrm>
          <a:prstGeom prst="rect">
            <a:avLst/>
          </a:prstGeom>
        </p:spPr>
      </p:pic>
      <p:sp>
        <p:nvSpPr>
          <p:cNvPr id="6" name="Text 2"/>
          <p:cNvSpPr/>
          <p:nvPr/>
        </p:nvSpPr>
        <p:spPr>
          <a:xfrm>
            <a:off x="4139446" y="3459837"/>
            <a:ext cx="3005614" cy="217741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a:t>
            </a:r>
            <a:r>
              <a:rPr lang="en-US" sz="1750" b="1" dirty="0">
                <a:solidFill>
                  <a:srgbClr val="151617"/>
                </a:solidFill>
                <a:latin typeface="Inconsolata" pitchFamily="34" charset="0"/>
                <a:ea typeface="Inconsolata" pitchFamily="34" charset="-122"/>
                <a:cs typeface="Inconsolata" pitchFamily="34" charset="-120"/>
              </a:rPr>
              <a:t>Telecommunications</a:t>
            </a:r>
            <a:r>
              <a:rPr lang="en-US" sz="1750" dirty="0">
                <a:solidFill>
                  <a:srgbClr val="151617"/>
                </a:solidFill>
                <a:latin typeface="Inconsolata" pitchFamily="34" charset="0"/>
                <a:ea typeface="Inconsolata" pitchFamily="34" charset="-122"/>
                <a:cs typeface="Inconsolata" pitchFamily="34" charset="-120"/>
              </a:rPr>
              <a:t>: Supports efficient spectrum use, interference mitigation, and dynamic spectrum access in expanding 5G/6G networks.</a:t>
            </a:r>
            <a:endParaRPr lang="en-US" sz="1750" dirty="0"/>
          </a:p>
        </p:txBody>
      </p:sp>
      <p:pic>
        <p:nvPicPr>
          <p:cNvPr id="7" name="Image 2" descr="preencoded.png"/>
          <p:cNvPicPr>
            <a:picLocks noChangeAspect="1"/>
          </p:cNvPicPr>
          <p:nvPr/>
        </p:nvPicPr>
        <p:blipFill>
          <a:blip r:embed="rId5"/>
          <a:stretch>
            <a:fillRect/>
          </a:stretch>
        </p:blipFill>
        <p:spPr>
          <a:xfrm>
            <a:off x="7485221" y="2666048"/>
            <a:ext cx="566976" cy="566976"/>
          </a:xfrm>
          <a:prstGeom prst="rect">
            <a:avLst/>
          </a:prstGeom>
        </p:spPr>
      </p:pic>
      <p:sp>
        <p:nvSpPr>
          <p:cNvPr id="8" name="Text 3"/>
          <p:cNvSpPr/>
          <p:nvPr/>
        </p:nvSpPr>
        <p:spPr>
          <a:xfrm>
            <a:off x="7485221" y="3459837"/>
            <a:ext cx="3005614" cy="2903220"/>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a:t>
            </a:r>
            <a:r>
              <a:rPr lang="en-US" sz="1750" b="1" dirty="0">
                <a:solidFill>
                  <a:srgbClr val="151617"/>
                </a:solidFill>
                <a:latin typeface="Inconsolata" pitchFamily="34" charset="0"/>
                <a:ea typeface="Inconsolata" pitchFamily="34" charset="-122"/>
                <a:cs typeface="Inconsolata" pitchFamily="34" charset="-120"/>
              </a:rPr>
              <a:t>IoT and Connected Devices</a:t>
            </a:r>
            <a:r>
              <a:rPr lang="en-US" sz="1750" dirty="0">
                <a:solidFill>
                  <a:srgbClr val="151617"/>
                </a:solidFill>
                <a:latin typeface="Inconsolata" pitchFamily="34" charset="0"/>
                <a:ea typeface="Inconsolata" pitchFamily="34" charset="-122"/>
                <a:cs typeface="Inconsolata" pitchFamily="34" charset="-120"/>
              </a:rPr>
              <a:t>: Enhances communication reliability and interference detection in IoT networks, optimizing performance in smart cities and industrial applications.</a:t>
            </a:r>
            <a:endParaRPr lang="en-US" sz="1750" dirty="0"/>
          </a:p>
        </p:txBody>
      </p:sp>
      <p:pic>
        <p:nvPicPr>
          <p:cNvPr id="9" name="Image 3" descr="preencoded.png"/>
          <p:cNvPicPr>
            <a:picLocks noChangeAspect="1"/>
          </p:cNvPicPr>
          <p:nvPr/>
        </p:nvPicPr>
        <p:blipFill>
          <a:blip r:embed="rId5"/>
          <a:stretch>
            <a:fillRect/>
          </a:stretch>
        </p:blipFill>
        <p:spPr>
          <a:xfrm>
            <a:off x="10830997" y="2666048"/>
            <a:ext cx="566976" cy="566976"/>
          </a:xfrm>
          <a:prstGeom prst="rect">
            <a:avLst/>
          </a:prstGeom>
        </p:spPr>
      </p:pic>
      <p:sp>
        <p:nvSpPr>
          <p:cNvPr id="10" name="Text 4"/>
          <p:cNvSpPr/>
          <p:nvPr/>
        </p:nvSpPr>
        <p:spPr>
          <a:xfrm>
            <a:off x="10830997" y="3459837"/>
            <a:ext cx="3005614" cy="2903220"/>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a:t>
            </a:r>
            <a:r>
              <a:rPr lang="en-US" sz="1750" b="1" dirty="0">
                <a:solidFill>
                  <a:srgbClr val="151617"/>
                </a:solidFill>
                <a:latin typeface="Inconsolata" pitchFamily="34" charset="0"/>
                <a:ea typeface="Inconsolata" pitchFamily="34" charset="-122"/>
                <a:cs typeface="Inconsolata" pitchFamily="34" charset="-120"/>
              </a:rPr>
              <a:t>Automotive and Autonomous Systems</a:t>
            </a:r>
            <a:r>
              <a:rPr lang="en-US" sz="1750" dirty="0">
                <a:solidFill>
                  <a:srgbClr val="151617"/>
                </a:solidFill>
                <a:latin typeface="Inconsolata" pitchFamily="34" charset="0"/>
                <a:ea typeface="Inconsolata" pitchFamily="34" charset="-122"/>
                <a:cs typeface="Inconsolata" pitchFamily="34" charset="-120"/>
              </a:rPr>
              <a:t>: Facilitates robust, adaptive communication in dynamic environments, supporting safer operations for autonomous vehicles and drones.</a:t>
            </a:r>
            <a:endParaRPr lang="en-US" sz="1750" dirty="0"/>
          </a:p>
        </p:txBody>
      </p:sp>
      <p:pic>
        <p:nvPicPr>
          <p:cNvPr id="12" name="Picture 11" descr="A white background with black and white clouds&#10;&#10;Description automatically generated with medium confidence">
            <a:extLst>
              <a:ext uri="{FF2B5EF4-FFF2-40B4-BE49-F238E27FC236}">
                <a16:creationId xmlns:a16="http://schemas.microsoft.com/office/drawing/2014/main" id="{9C05F5E4-9B80-F989-CAF5-24F20EDF657D}"/>
              </a:ext>
            </a:extLst>
          </p:cNvPr>
          <p:cNvPicPr>
            <a:picLocks noChangeAspect="1"/>
          </p:cNvPicPr>
          <p:nvPr/>
        </p:nvPicPr>
        <p:blipFill>
          <a:blip r:embed="rId6"/>
          <a:stretch>
            <a:fillRect/>
          </a:stretch>
        </p:blipFill>
        <p:spPr>
          <a:xfrm>
            <a:off x="12319000" y="7641167"/>
            <a:ext cx="2311400" cy="520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4968" y="858798"/>
            <a:ext cx="7754064" cy="1241108"/>
          </a:xfrm>
          <a:prstGeom prst="rect">
            <a:avLst/>
          </a:prstGeom>
          <a:noFill/>
          <a:ln/>
        </p:spPr>
        <p:txBody>
          <a:bodyPr wrap="square" lIns="0" tIns="0" rIns="0" bIns="0" rtlCol="0" anchor="t"/>
          <a:lstStyle/>
          <a:p>
            <a:pPr marL="0" indent="0">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Potential growth, increase in requirement and investor</a:t>
            </a:r>
            <a:endParaRPr lang="en-US" sz="3900" dirty="0"/>
          </a:p>
        </p:txBody>
      </p:sp>
      <p:sp>
        <p:nvSpPr>
          <p:cNvPr id="4" name="Text 1"/>
          <p:cNvSpPr/>
          <p:nvPr/>
        </p:nvSpPr>
        <p:spPr>
          <a:xfrm>
            <a:off x="694968" y="2397681"/>
            <a:ext cx="7754064" cy="1270635"/>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Defense</a:t>
            </a:r>
            <a:r>
              <a:rPr lang="en-US" sz="1550" dirty="0">
                <a:solidFill>
                  <a:srgbClr val="151617"/>
                </a:solidFill>
                <a:latin typeface="Inconsolata" pitchFamily="34" charset="0"/>
                <a:ea typeface="Inconsolata" pitchFamily="34" charset="-122"/>
                <a:cs typeface="Inconsolata" pitchFamily="34" charset="-120"/>
              </a:rPr>
              <a:t>: Increasing defense budgets focus on electronic warfare and signal intelligence, driving demand for fast, reliable FPGA-based AMR systems for secure communication and threat identification (7% CAGR in military FPGA solutions) .Ex- DRDO.</a:t>
            </a:r>
            <a:endParaRPr lang="en-US" sz="1550" dirty="0"/>
          </a:p>
        </p:txBody>
      </p:sp>
      <p:sp>
        <p:nvSpPr>
          <p:cNvPr id="5" name="Text 2"/>
          <p:cNvSpPr/>
          <p:nvPr/>
        </p:nvSpPr>
        <p:spPr>
          <a:xfrm>
            <a:off x="694968" y="3737729"/>
            <a:ext cx="7754064" cy="1270635"/>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5G and 6G Networks</a:t>
            </a:r>
            <a:r>
              <a:rPr lang="en-US" sz="1550" dirty="0">
                <a:solidFill>
                  <a:srgbClr val="151617"/>
                </a:solidFill>
                <a:latin typeface="Inconsolata" pitchFamily="34" charset="0"/>
                <a:ea typeface="Inconsolata" pitchFamily="34" charset="-122"/>
                <a:cs typeface="Inconsolata" pitchFamily="34" charset="-120"/>
              </a:rPr>
              <a:t>: As 5G expands and 6G emerges, efficient spectrum management is crucial. FPGA-based AMR supports spectrum sensing and interference detection, aligning with the 5G infrastructure market growth (30% CAGR until 2025). Ex- Jio, Airtel</a:t>
            </a:r>
            <a:endParaRPr lang="en-US" sz="1550" dirty="0"/>
          </a:p>
        </p:txBody>
      </p:sp>
      <p:sp>
        <p:nvSpPr>
          <p:cNvPr id="6" name="Text 3"/>
          <p:cNvSpPr/>
          <p:nvPr/>
        </p:nvSpPr>
        <p:spPr>
          <a:xfrm>
            <a:off x="694968" y="5077778"/>
            <a:ext cx="7754064" cy="952976"/>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IoT and Edge Computing</a:t>
            </a:r>
            <a:r>
              <a:rPr lang="en-US" sz="1550" dirty="0">
                <a:solidFill>
                  <a:srgbClr val="151617"/>
                </a:solidFill>
                <a:latin typeface="Inconsolata" pitchFamily="34" charset="0"/>
                <a:ea typeface="Inconsolata" pitchFamily="34" charset="-122"/>
                <a:cs typeface="Inconsolata" pitchFamily="34" charset="-120"/>
              </a:rPr>
              <a:t>: The $1 trillion IoT market by 2030 needs robust signal processing for dense networks. FPGA-based AMR suits edge devices, offering real-time modulation classification without compromising speed.</a:t>
            </a:r>
            <a:endParaRPr lang="en-US" sz="1550" dirty="0"/>
          </a:p>
        </p:txBody>
      </p:sp>
      <p:sp>
        <p:nvSpPr>
          <p:cNvPr id="7" name="Text 4"/>
          <p:cNvSpPr/>
          <p:nvPr/>
        </p:nvSpPr>
        <p:spPr>
          <a:xfrm>
            <a:off x="694968" y="6100167"/>
            <a:ext cx="7754064" cy="1270635"/>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151617"/>
                </a:solidFill>
                <a:latin typeface="Inconsolata" pitchFamily="34" charset="0"/>
                <a:ea typeface="Inconsolata" pitchFamily="34" charset="-122"/>
                <a:cs typeface="Inconsolata" pitchFamily="34" charset="-120"/>
              </a:rPr>
              <a:t>Automotive and Autonomous Systems</a:t>
            </a:r>
            <a:r>
              <a:rPr lang="en-US" sz="1550" dirty="0">
                <a:solidFill>
                  <a:srgbClr val="151617"/>
                </a:solidFill>
                <a:latin typeface="Inconsolata" pitchFamily="34" charset="0"/>
                <a:ea typeface="Inconsolata" pitchFamily="34" charset="-122"/>
                <a:cs typeface="Inconsolata" pitchFamily="34" charset="-120"/>
              </a:rPr>
              <a:t>: Autonomous vehicles and drones require reliable, low-latency communication. FPGA-based AMR facilitates adaptive modulation recognition, matching the autonomous vehicle market growth (20% CAGR).</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4005"/>
          </a:xfrm>
          <a:prstGeom prst="rect">
            <a:avLst/>
          </a:prstGeom>
        </p:spPr>
      </p:pic>
      <p:sp>
        <p:nvSpPr>
          <p:cNvPr id="3" name="Text 0"/>
          <p:cNvSpPr/>
          <p:nvPr/>
        </p:nvSpPr>
        <p:spPr>
          <a:xfrm>
            <a:off x="720923" y="566499"/>
            <a:ext cx="7702153" cy="1776651"/>
          </a:xfrm>
          <a:prstGeom prst="rect">
            <a:avLst/>
          </a:prstGeom>
          <a:noFill/>
          <a:ln/>
        </p:spPr>
        <p:txBody>
          <a:bodyPr wrap="square" lIns="0" tIns="0" rIns="0" bIns="0" rtlCol="0" anchor="t"/>
          <a:lstStyle/>
          <a:p>
            <a:pPr marL="0" indent="0">
              <a:lnSpc>
                <a:spcPts val="6950"/>
              </a:lnSpc>
              <a:buNone/>
            </a:pPr>
            <a:r>
              <a:rPr lang="en-US" sz="5550" b="1" dirty="0">
                <a:solidFill>
                  <a:srgbClr val="151617"/>
                </a:solidFill>
                <a:latin typeface="Montserrat Black" pitchFamily="34" charset="0"/>
                <a:ea typeface="Montserrat Black" pitchFamily="34" charset="-122"/>
                <a:cs typeface="Montserrat Black" pitchFamily="34" charset="-120"/>
              </a:rPr>
              <a:t>Novelty &amp; IP strategy</a:t>
            </a:r>
            <a:endParaRPr lang="en-US" sz="5550" dirty="0"/>
          </a:p>
        </p:txBody>
      </p:sp>
      <p:sp>
        <p:nvSpPr>
          <p:cNvPr id="4" name="Text 1"/>
          <p:cNvSpPr/>
          <p:nvPr/>
        </p:nvSpPr>
        <p:spPr>
          <a:xfrm>
            <a:off x="720923" y="2652117"/>
            <a:ext cx="3594259" cy="386120"/>
          </a:xfrm>
          <a:prstGeom prst="rect">
            <a:avLst/>
          </a:prstGeom>
          <a:noFill/>
          <a:ln/>
        </p:spPr>
        <p:txBody>
          <a:bodyPr wrap="none" lIns="0" tIns="0" rIns="0" bIns="0" rtlCol="0" anchor="t"/>
          <a:lstStyle/>
          <a:p>
            <a:pPr marL="0" indent="0">
              <a:lnSpc>
                <a:spcPts val="3000"/>
              </a:lnSpc>
              <a:buNone/>
            </a:pPr>
            <a:r>
              <a:rPr lang="en-US" sz="2400" b="1" dirty="0">
                <a:solidFill>
                  <a:srgbClr val="151617"/>
                </a:solidFill>
                <a:latin typeface="Montserrat Black" pitchFamily="34" charset="0"/>
                <a:ea typeface="Montserrat Black" pitchFamily="34" charset="-122"/>
                <a:cs typeface="Montserrat Black" pitchFamily="34" charset="-120"/>
              </a:rPr>
              <a:t>Differentiation Points:</a:t>
            </a:r>
            <a:endParaRPr lang="en-US" sz="2400" dirty="0"/>
          </a:p>
        </p:txBody>
      </p:sp>
      <p:sp>
        <p:nvSpPr>
          <p:cNvPr id="5" name="Text 2"/>
          <p:cNvSpPr/>
          <p:nvPr/>
        </p:nvSpPr>
        <p:spPr>
          <a:xfrm>
            <a:off x="720923" y="3347204"/>
            <a:ext cx="7702153" cy="988695"/>
          </a:xfrm>
          <a:prstGeom prst="rect">
            <a:avLst/>
          </a:prstGeom>
          <a:noFill/>
          <a:ln/>
        </p:spPr>
        <p:txBody>
          <a:bodyPr wrap="square" lIns="0" tIns="0" rIns="0" bIns="0" rtlCol="0" anchor="t"/>
          <a:lstStyle/>
          <a:p>
            <a:pPr marL="0" indent="0">
              <a:lnSpc>
                <a:spcPts val="2550"/>
              </a:lnSpc>
              <a:buNone/>
            </a:pPr>
            <a:r>
              <a:rPr lang="en-US" sz="1600" dirty="0">
                <a:solidFill>
                  <a:srgbClr val="151617"/>
                </a:solidFill>
                <a:latin typeface="Inconsolata" pitchFamily="34" charset="0"/>
                <a:ea typeface="Inconsolata" pitchFamily="34" charset="-122"/>
                <a:cs typeface="Inconsolata" pitchFamily="34" charset="-120"/>
              </a:rPr>
              <a:t>1.</a:t>
            </a:r>
            <a:r>
              <a:rPr lang="en-US" sz="1600" b="1" dirty="0">
                <a:solidFill>
                  <a:srgbClr val="151617"/>
                </a:solidFill>
                <a:latin typeface="Inconsolata" pitchFamily="34" charset="0"/>
                <a:ea typeface="Inconsolata" pitchFamily="34" charset="-122"/>
                <a:cs typeface="Inconsolata" pitchFamily="34" charset="-120"/>
              </a:rPr>
              <a:t>High Accuracy Algorithm</a:t>
            </a:r>
            <a:r>
              <a:rPr lang="en-US" sz="1600" dirty="0">
                <a:solidFill>
                  <a:srgbClr val="151617"/>
                </a:solidFill>
                <a:latin typeface="Inconsolata" pitchFamily="34" charset="0"/>
                <a:ea typeface="Inconsolata" pitchFamily="34" charset="-122"/>
                <a:cs typeface="Inconsolata" pitchFamily="34" charset="-120"/>
              </a:rPr>
              <a:t>:  Deployed a ML model that classifies the modulated signal with accuracy of &gt;92% for 11 types modulated signals of  Sound to Noise Ratio (SNR) of [0,18].</a:t>
            </a:r>
            <a:endParaRPr lang="en-US" sz="1600" dirty="0"/>
          </a:p>
        </p:txBody>
      </p:sp>
      <p:sp>
        <p:nvSpPr>
          <p:cNvPr id="6" name="Text 3"/>
          <p:cNvSpPr/>
          <p:nvPr/>
        </p:nvSpPr>
        <p:spPr>
          <a:xfrm>
            <a:off x="720923" y="4567595"/>
            <a:ext cx="7702153" cy="659130"/>
          </a:xfrm>
          <a:prstGeom prst="rect">
            <a:avLst/>
          </a:prstGeom>
          <a:noFill/>
          <a:ln/>
        </p:spPr>
        <p:txBody>
          <a:bodyPr wrap="square" lIns="0" tIns="0" rIns="0" bIns="0" rtlCol="0" anchor="t"/>
          <a:lstStyle/>
          <a:p>
            <a:pPr marL="0" indent="0">
              <a:lnSpc>
                <a:spcPts val="2550"/>
              </a:lnSpc>
              <a:buNone/>
            </a:pPr>
            <a:r>
              <a:rPr lang="en-US" sz="1600" dirty="0">
                <a:solidFill>
                  <a:srgbClr val="151617"/>
                </a:solidFill>
                <a:latin typeface="Inconsolata" pitchFamily="34" charset="0"/>
                <a:ea typeface="Inconsolata" pitchFamily="34" charset="-122"/>
                <a:cs typeface="Inconsolata" pitchFamily="34" charset="-120"/>
              </a:rPr>
              <a:t>2.</a:t>
            </a:r>
            <a:r>
              <a:rPr lang="en-US" sz="1600" b="1" dirty="0">
                <a:solidFill>
                  <a:srgbClr val="151617"/>
                </a:solidFill>
                <a:latin typeface="Inconsolata" pitchFamily="34" charset="0"/>
                <a:ea typeface="Inconsolata" pitchFamily="34" charset="-122"/>
                <a:cs typeface="Inconsolata" pitchFamily="34" charset="-120"/>
              </a:rPr>
              <a:t>Power Efficiency Architecture</a:t>
            </a:r>
            <a:r>
              <a:rPr lang="en-US" sz="1600" dirty="0">
                <a:solidFill>
                  <a:srgbClr val="151617"/>
                </a:solidFill>
                <a:latin typeface="Inconsolata" pitchFamily="34" charset="0"/>
                <a:ea typeface="Inconsolata" pitchFamily="34" charset="-122"/>
                <a:cs typeface="Inconsolata" pitchFamily="34" charset="-120"/>
              </a:rPr>
              <a:t>:  The power efficiency of the Hardware - PYNQ-Z2 FPGA is excellent, running smoothly on just 5 volts.</a:t>
            </a:r>
            <a:endParaRPr lang="en-US" sz="1600" dirty="0"/>
          </a:p>
        </p:txBody>
      </p:sp>
      <p:sp>
        <p:nvSpPr>
          <p:cNvPr id="7" name="Text 4"/>
          <p:cNvSpPr/>
          <p:nvPr/>
        </p:nvSpPr>
        <p:spPr>
          <a:xfrm>
            <a:off x="720923" y="5458420"/>
            <a:ext cx="7702153" cy="659130"/>
          </a:xfrm>
          <a:prstGeom prst="rect">
            <a:avLst/>
          </a:prstGeom>
          <a:noFill/>
          <a:ln/>
        </p:spPr>
        <p:txBody>
          <a:bodyPr wrap="square" lIns="0" tIns="0" rIns="0" bIns="0" rtlCol="0" anchor="t"/>
          <a:lstStyle/>
          <a:p>
            <a:pPr marL="0" indent="0">
              <a:lnSpc>
                <a:spcPts val="2550"/>
              </a:lnSpc>
              <a:buNone/>
            </a:pPr>
            <a:r>
              <a:rPr lang="en-US" sz="1600" dirty="0">
                <a:solidFill>
                  <a:srgbClr val="151617"/>
                </a:solidFill>
                <a:latin typeface="Inconsolata" pitchFamily="34" charset="0"/>
                <a:ea typeface="Inconsolata" pitchFamily="34" charset="-122"/>
                <a:cs typeface="Inconsolata" pitchFamily="34" charset="-120"/>
              </a:rPr>
              <a:t>3.</a:t>
            </a:r>
            <a:r>
              <a:rPr lang="en-US" sz="1600" b="1" dirty="0">
                <a:solidFill>
                  <a:srgbClr val="151617"/>
                </a:solidFill>
                <a:latin typeface="Inconsolata" pitchFamily="34" charset="0"/>
                <a:ea typeface="Inconsolata" pitchFamily="34" charset="-122"/>
                <a:cs typeface="Inconsolata" pitchFamily="34" charset="-120"/>
              </a:rPr>
              <a:t>Modular Scalability</a:t>
            </a:r>
            <a:r>
              <a:rPr lang="en-US" sz="1600" dirty="0">
                <a:solidFill>
                  <a:srgbClr val="151617"/>
                </a:solidFill>
                <a:latin typeface="Inconsolata" pitchFamily="34" charset="0"/>
                <a:ea typeface="Inconsolata" pitchFamily="34" charset="-122"/>
                <a:cs typeface="Inconsolata" pitchFamily="34" charset="-120"/>
              </a:rPr>
              <a:t>: FPGA-based scalability enabling seamless integration into diverse communication systems.</a:t>
            </a:r>
            <a:endParaRPr lang="en-US" sz="1600" dirty="0"/>
          </a:p>
        </p:txBody>
      </p:sp>
      <p:sp>
        <p:nvSpPr>
          <p:cNvPr id="8" name="Text 5"/>
          <p:cNvSpPr/>
          <p:nvPr/>
        </p:nvSpPr>
        <p:spPr>
          <a:xfrm>
            <a:off x="720923" y="6349246"/>
            <a:ext cx="7702153" cy="1318260"/>
          </a:xfrm>
          <a:prstGeom prst="rect">
            <a:avLst/>
          </a:prstGeom>
          <a:noFill/>
          <a:ln/>
        </p:spPr>
        <p:txBody>
          <a:bodyPr wrap="square" lIns="0" tIns="0" rIns="0" bIns="0" rtlCol="0" anchor="t"/>
          <a:lstStyle/>
          <a:p>
            <a:pPr marL="0" indent="0">
              <a:lnSpc>
                <a:spcPts val="2550"/>
              </a:lnSpc>
              <a:buNone/>
            </a:pPr>
            <a:r>
              <a:rPr lang="en-US" sz="1600" dirty="0">
                <a:solidFill>
                  <a:srgbClr val="151617"/>
                </a:solidFill>
                <a:latin typeface="Inconsolata" pitchFamily="34" charset="0"/>
                <a:ea typeface="Inconsolata" pitchFamily="34" charset="-122"/>
                <a:cs typeface="Inconsolata" pitchFamily="34" charset="-120"/>
              </a:rPr>
              <a:t>4.</a:t>
            </a:r>
            <a:r>
              <a:rPr lang="en-US" sz="1600" b="1" dirty="0">
                <a:solidFill>
                  <a:srgbClr val="151617"/>
                </a:solidFill>
                <a:latin typeface="Inconsolata" pitchFamily="34" charset="0"/>
                <a:ea typeface="Inconsolata" pitchFamily="34" charset="-122"/>
                <a:cs typeface="Inconsolata" pitchFamily="34" charset="-120"/>
              </a:rPr>
              <a:t>Existing Patents</a:t>
            </a:r>
            <a:r>
              <a:rPr lang="en-US" sz="1600" dirty="0">
                <a:solidFill>
                  <a:srgbClr val="151617"/>
                </a:solidFill>
                <a:latin typeface="Inconsolata" pitchFamily="34" charset="0"/>
                <a:ea typeface="Inconsolata" pitchFamily="34" charset="-122"/>
                <a:cs typeface="Inconsolata" pitchFamily="34" charset="-120"/>
              </a:rPr>
              <a:t>: Current patents focus on FPGA-based AMR for stable, high-throughput processing in environments like electronic warfare and telecom, using fixed thresholds and blind equalization​</a:t>
            </a:r>
            <a:r>
              <a:rPr lang="en-US" sz="1600" u="sng" dirty="0">
                <a:solidFill>
                  <a:srgbClr val="151617"/>
                </a:solidFill>
                <a:latin typeface="Inconsolata" pitchFamily="34" charset="0"/>
                <a:ea typeface="Inconsolata" pitchFamily="34" charset="-122"/>
                <a:cs typeface="Inconsolata" pitchFamily="34" charset="-120"/>
                <a:hlinkClick r:id="rId4">
                  <a:extLst>
                    <a:ext uri="{A12FA001-AC4F-418D-AE19-62706E023703}">
                      <ahyp:hlinkClr xmlns:ahyp="http://schemas.microsoft.com/office/drawing/2018/hyperlinkcolor" val="tx"/>
                    </a:ext>
                  </a:extLst>
                </a:hlinkClick>
              </a:rPr>
              <a:t>Justia Patents</a:t>
            </a:r>
            <a:r>
              <a:rPr lang="en-US" sz="1600" dirty="0">
                <a:solidFill>
                  <a:srgbClr val="151617"/>
                </a:solidFill>
                <a:latin typeface="Inconsolata" pitchFamily="34" charset="0"/>
                <a:ea typeface="Inconsolata" pitchFamily="34" charset="-122"/>
                <a:cs typeface="Inconsolata" pitchFamily="34" charset="-120"/>
              </a:rPr>
              <a:t> , </a:t>
            </a:r>
            <a:r>
              <a:rPr lang="en-US" sz="1600" u="sng" dirty="0">
                <a:solidFill>
                  <a:srgbClr val="151617"/>
                </a:solidFill>
                <a:latin typeface="Inconsolata" pitchFamily="34" charset="0"/>
                <a:ea typeface="Inconsolata" pitchFamily="34" charset="-122"/>
                <a:cs typeface="Inconsolata" pitchFamily="34" charset="-120"/>
                <a:hlinkClick r:id="rId5">
                  <a:extLst>
                    <a:ext uri="{A12FA001-AC4F-418D-AE19-62706E023703}">
                      <ahyp:hlinkClr xmlns:ahyp="http://schemas.microsoft.com/office/drawing/2018/hyperlinkcolor" val="tx"/>
                    </a:ext>
                  </a:extLst>
                </a:hlinkClick>
              </a:rPr>
              <a:t>Eurasip</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87237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Value Proposition</a:t>
            </a:r>
            <a:endParaRPr lang="en-US" sz="4450" dirty="0"/>
          </a:p>
        </p:txBody>
      </p:sp>
      <p:sp>
        <p:nvSpPr>
          <p:cNvPr id="3" name="Text 1"/>
          <p:cNvSpPr/>
          <p:nvPr/>
        </p:nvSpPr>
        <p:spPr>
          <a:xfrm>
            <a:off x="793790" y="3000613"/>
            <a:ext cx="284559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151617"/>
                </a:solidFill>
                <a:latin typeface="Inconsolata" pitchFamily="34" charset="0"/>
                <a:ea typeface="Inconsolata" pitchFamily="34" charset="-122"/>
                <a:cs typeface="Inconsolata" pitchFamily="34" charset="-120"/>
              </a:rPr>
              <a:t>High Speed &amp; Low Latency</a:t>
            </a:r>
            <a:r>
              <a:rPr lang="en-US" sz="1750" dirty="0">
                <a:solidFill>
                  <a:srgbClr val="151617"/>
                </a:solidFill>
                <a:latin typeface="Inconsolata" pitchFamily="34" charset="0"/>
                <a:ea typeface="Inconsolata" pitchFamily="34" charset="-122"/>
                <a:cs typeface="Inconsolata" pitchFamily="34" charset="-120"/>
              </a:rPr>
              <a:t>: </a:t>
            </a:r>
            <a:endParaRPr lang="en-US" sz="1750" dirty="0"/>
          </a:p>
        </p:txBody>
      </p:sp>
      <p:sp>
        <p:nvSpPr>
          <p:cNvPr id="4" name="Text 2"/>
          <p:cNvSpPr/>
          <p:nvPr/>
        </p:nvSpPr>
        <p:spPr>
          <a:xfrm>
            <a:off x="793790" y="3930491"/>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Processes signals with &lt;100ms latency with our Thresholding approach.</a:t>
            </a:r>
            <a:endParaRPr lang="en-US" sz="1750" dirty="0"/>
          </a:p>
        </p:txBody>
      </p:sp>
      <p:sp>
        <p:nvSpPr>
          <p:cNvPr id="5" name="Text 3"/>
          <p:cNvSpPr/>
          <p:nvPr/>
        </p:nvSpPr>
        <p:spPr>
          <a:xfrm>
            <a:off x="793790" y="5223272"/>
            <a:ext cx="2845594"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Text 4"/>
          <p:cNvSpPr/>
          <p:nvPr/>
        </p:nvSpPr>
        <p:spPr>
          <a:xfrm>
            <a:off x="793790" y="5790247"/>
            <a:ext cx="2845594"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5"/>
          <p:cNvSpPr/>
          <p:nvPr/>
        </p:nvSpPr>
        <p:spPr>
          <a:xfrm>
            <a:off x="4200406" y="3125391"/>
            <a:ext cx="2845594" cy="362903"/>
          </a:xfrm>
          <a:prstGeom prst="rect">
            <a:avLst/>
          </a:prstGeom>
          <a:noFill/>
          <a:ln/>
        </p:spPr>
        <p:txBody>
          <a:bodyPr wrap="none" lIns="0" tIns="0" rIns="0" bIns="0" rtlCol="0" anchor="t"/>
          <a:lstStyle/>
          <a:p>
            <a:pPr marL="0" indent="0">
              <a:lnSpc>
                <a:spcPts val="2850"/>
              </a:lnSpc>
              <a:buNone/>
            </a:pPr>
            <a:r>
              <a:rPr lang="en-US" sz="1750" b="1" dirty="0">
                <a:solidFill>
                  <a:srgbClr val="151617"/>
                </a:solidFill>
                <a:latin typeface="Inconsolata" pitchFamily="34" charset="0"/>
                <a:ea typeface="Inconsolata" pitchFamily="34" charset="-122"/>
                <a:cs typeface="Inconsolata" pitchFamily="34" charset="-120"/>
              </a:rPr>
              <a:t>Power Efficiency</a:t>
            </a:r>
            <a:r>
              <a:rPr lang="en-US" sz="1750" dirty="0">
                <a:solidFill>
                  <a:srgbClr val="151617"/>
                </a:solidFill>
                <a:latin typeface="Inconsolata" pitchFamily="34" charset="0"/>
                <a:ea typeface="Inconsolata" pitchFamily="34" charset="-122"/>
                <a:cs typeface="Inconsolata" pitchFamily="34" charset="-120"/>
              </a:rPr>
              <a:t>: </a:t>
            </a:r>
            <a:endParaRPr lang="en-US" sz="1750" dirty="0"/>
          </a:p>
        </p:txBody>
      </p:sp>
      <p:sp>
        <p:nvSpPr>
          <p:cNvPr id="8" name="Text 6"/>
          <p:cNvSpPr/>
          <p:nvPr/>
        </p:nvSpPr>
        <p:spPr>
          <a:xfrm>
            <a:off x="4200406" y="3692366"/>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Uses 40% less power, ideal for IoT and autonomous applications</a:t>
            </a:r>
            <a:endParaRPr lang="en-US" sz="1750" dirty="0"/>
          </a:p>
        </p:txBody>
      </p:sp>
      <p:sp>
        <p:nvSpPr>
          <p:cNvPr id="9" name="Text 7"/>
          <p:cNvSpPr/>
          <p:nvPr/>
        </p:nvSpPr>
        <p:spPr>
          <a:xfrm>
            <a:off x="4200406" y="4985147"/>
            <a:ext cx="2845594"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0" name="Text 8"/>
          <p:cNvSpPr/>
          <p:nvPr/>
        </p:nvSpPr>
        <p:spPr>
          <a:xfrm>
            <a:off x="7607022" y="3125391"/>
            <a:ext cx="2845594" cy="362903"/>
          </a:xfrm>
          <a:prstGeom prst="rect">
            <a:avLst/>
          </a:prstGeom>
          <a:noFill/>
          <a:ln/>
        </p:spPr>
        <p:txBody>
          <a:bodyPr wrap="none" lIns="0" tIns="0" rIns="0" bIns="0" rtlCol="0" anchor="t"/>
          <a:lstStyle/>
          <a:p>
            <a:pPr marL="0" indent="0">
              <a:lnSpc>
                <a:spcPts val="2850"/>
              </a:lnSpc>
              <a:buNone/>
            </a:pPr>
            <a:r>
              <a:rPr lang="en-US" sz="1750" b="1" dirty="0">
                <a:solidFill>
                  <a:srgbClr val="151617"/>
                </a:solidFill>
                <a:latin typeface="Inconsolata" pitchFamily="34" charset="0"/>
                <a:ea typeface="Inconsolata" pitchFamily="34" charset="-122"/>
                <a:cs typeface="Inconsolata" pitchFamily="34" charset="-120"/>
              </a:rPr>
              <a:t>High Accuracy Model</a:t>
            </a:r>
            <a:r>
              <a:rPr lang="en-US" sz="1750" dirty="0">
                <a:solidFill>
                  <a:srgbClr val="151617"/>
                </a:solidFill>
                <a:latin typeface="Inconsolata" pitchFamily="34" charset="0"/>
                <a:ea typeface="Inconsolata" pitchFamily="34" charset="-122"/>
                <a:cs typeface="Inconsolata" pitchFamily="34" charset="-120"/>
              </a:rPr>
              <a:t>:</a:t>
            </a:r>
            <a:endParaRPr lang="en-US" sz="1750" dirty="0"/>
          </a:p>
        </p:txBody>
      </p:sp>
      <p:sp>
        <p:nvSpPr>
          <p:cNvPr id="11" name="Text 9"/>
          <p:cNvSpPr/>
          <p:nvPr/>
        </p:nvSpPr>
        <p:spPr>
          <a:xfrm>
            <a:off x="7607022" y="3692366"/>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 Achieves &gt;92% accuracy across modulation schemes, 10-15% higher than traditional models.</a:t>
            </a:r>
            <a:endParaRPr lang="en-US" sz="1750" dirty="0"/>
          </a:p>
        </p:txBody>
      </p:sp>
      <p:sp>
        <p:nvSpPr>
          <p:cNvPr id="12" name="Text 10"/>
          <p:cNvSpPr/>
          <p:nvPr/>
        </p:nvSpPr>
        <p:spPr>
          <a:xfrm>
            <a:off x="7607022" y="5348049"/>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108k params ML model for classifying signals</a:t>
            </a:r>
            <a:endParaRPr lang="en-US" sz="1750" dirty="0"/>
          </a:p>
        </p:txBody>
      </p:sp>
      <p:sp>
        <p:nvSpPr>
          <p:cNvPr id="13" name="Text 11"/>
          <p:cNvSpPr/>
          <p:nvPr/>
        </p:nvSpPr>
        <p:spPr>
          <a:xfrm>
            <a:off x="11013638" y="3125391"/>
            <a:ext cx="2845594" cy="725805"/>
          </a:xfrm>
          <a:prstGeom prst="rect">
            <a:avLst/>
          </a:prstGeom>
          <a:noFill/>
          <a:ln/>
        </p:spPr>
        <p:txBody>
          <a:bodyPr wrap="square" lIns="0" tIns="0" rIns="0" bIns="0" rtlCol="0" anchor="t"/>
          <a:lstStyle/>
          <a:p>
            <a:pPr marL="0" indent="0">
              <a:lnSpc>
                <a:spcPts val="2850"/>
              </a:lnSpc>
              <a:buNone/>
            </a:pPr>
            <a:r>
              <a:rPr lang="en-US" sz="1750" b="1" dirty="0">
                <a:solidFill>
                  <a:srgbClr val="151617"/>
                </a:solidFill>
                <a:latin typeface="Inconsolata" pitchFamily="34" charset="0"/>
                <a:ea typeface="Inconsolata" pitchFamily="34" charset="-122"/>
                <a:cs typeface="Inconsolata" pitchFamily="34" charset="-120"/>
              </a:rPr>
              <a:t>Scalability and Flexibility</a:t>
            </a:r>
            <a:r>
              <a:rPr lang="en-US" sz="1750" dirty="0">
                <a:solidFill>
                  <a:srgbClr val="151617"/>
                </a:solidFill>
                <a:latin typeface="Inconsolata" pitchFamily="34" charset="0"/>
                <a:ea typeface="Inconsolata" pitchFamily="34" charset="-122"/>
                <a:cs typeface="Inconsolata" pitchFamily="34" charset="-120"/>
              </a:rPr>
              <a:t>:</a:t>
            </a:r>
            <a:endParaRPr lang="en-US" sz="1750" dirty="0"/>
          </a:p>
        </p:txBody>
      </p:sp>
      <p:sp>
        <p:nvSpPr>
          <p:cNvPr id="14" name="Text 12"/>
          <p:cNvSpPr/>
          <p:nvPr/>
        </p:nvSpPr>
        <p:spPr>
          <a:xfrm>
            <a:off x="11013638" y="4055269"/>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Reconfigures in &lt;10 ms, 30% faster than competitors, adaptable to evolving protocols.</a:t>
            </a:r>
            <a:endParaRPr lang="en-US" sz="1750" dirty="0"/>
          </a:p>
        </p:txBody>
      </p:sp>
      <p:sp>
        <p:nvSpPr>
          <p:cNvPr id="15" name="Text 13"/>
          <p:cNvSpPr/>
          <p:nvPr/>
        </p:nvSpPr>
        <p:spPr>
          <a:xfrm>
            <a:off x="11013638" y="5710952"/>
            <a:ext cx="2845594"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7" name="Picture 16" descr="A white background with black and white clouds&#10;&#10;Description automatically generated with medium confidence">
            <a:extLst>
              <a:ext uri="{FF2B5EF4-FFF2-40B4-BE49-F238E27FC236}">
                <a16:creationId xmlns:a16="http://schemas.microsoft.com/office/drawing/2014/main" id="{33786462-887D-FAF7-B311-81CF2ABEC9BE}"/>
              </a:ext>
            </a:extLst>
          </p:cNvPr>
          <p:cNvPicPr>
            <a:picLocks noChangeAspect="1"/>
          </p:cNvPicPr>
          <p:nvPr/>
        </p:nvPicPr>
        <p:blipFill>
          <a:blip r:embed="rId3"/>
          <a:stretch>
            <a:fillRect/>
          </a:stretch>
        </p:blipFill>
        <p:spPr>
          <a:xfrm>
            <a:off x="12319000" y="7708900"/>
            <a:ext cx="2311400" cy="520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915472"/>
            <a:ext cx="7258526"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Competitive Landscape</a:t>
            </a:r>
            <a:endParaRPr lang="en-US" sz="4450" dirty="0"/>
          </a:p>
        </p:txBody>
      </p:sp>
      <p:sp>
        <p:nvSpPr>
          <p:cNvPr id="3" name="Shape 1"/>
          <p:cNvSpPr/>
          <p:nvPr/>
        </p:nvSpPr>
        <p:spPr>
          <a:xfrm>
            <a:off x="793790" y="2077879"/>
            <a:ext cx="2173724" cy="1669852"/>
          </a:xfrm>
          <a:prstGeom prst="roundRect">
            <a:avLst>
              <a:gd name="adj" fmla="val 548"/>
            </a:avLst>
          </a:prstGeom>
          <a:solidFill>
            <a:srgbClr val="F8F8F8"/>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4" name="Text 2"/>
          <p:cNvSpPr/>
          <p:nvPr/>
        </p:nvSpPr>
        <p:spPr>
          <a:xfrm>
            <a:off x="1028224" y="2686050"/>
            <a:ext cx="118467" cy="453509"/>
          </a:xfrm>
          <a:prstGeom prst="rect">
            <a:avLst/>
          </a:prstGeom>
          <a:noFill/>
          <a:ln/>
        </p:spPr>
        <p:txBody>
          <a:bodyPr wrap="none" lIns="0" tIns="0" rIns="0" bIns="0" rtlCol="0" anchor="t"/>
          <a:lstStyle/>
          <a:p>
            <a:pPr marL="0" indent="0" algn="ctr">
              <a:lnSpc>
                <a:spcPts val="3550"/>
              </a:lnSpc>
              <a:buNone/>
            </a:pPr>
            <a:r>
              <a:rPr lang="en-US" sz="2200" b="1" dirty="0">
                <a:solidFill>
                  <a:srgbClr val="151617"/>
                </a:solidFill>
                <a:latin typeface="Montserrat Black" pitchFamily="34" charset="0"/>
                <a:ea typeface="Montserrat Black" pitchFamily="34" charset="-122"/>
                <a:cs typeface="Montserrat Black" pitchFamily="34" charset="-120"/>
              </a:rPr>
              <a:t>1</a:t>
            </a:r>
            <a:endParaRPr lang="en-US" sz="2200" dirty="0"/>
          </a:p>
        </p:txBody>
      </p:sp>
      <p:sp>
        <p:nvSpPr>
          <p:cNvPr id="5" name="Text 3"/>
          <p:cNvSpPr/>
          <p:nvPr/>
        </p:nvSpPr>
        <p:spPr>
          <a:xfrm>
            <a:off x="3194328" y="2304693"/>
            <a:ext cx="3161586"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Limited Competition</a:t>
            </a:r>
            <a:endParaRPr lang="en-US" sz="2200" dirty="0"/>
          </a:p>
        </p:txBody>
      </p:sp>
      <p:sp>
        <p:nvSpPr>
          <p:cNvPr id="6" name="Text 4"/>
          <p:cNvSpPr/>
          <p:nvPr/>
        </p:nvSpPr>
        <p:spPr>
          <a:xfrm>
            <a:off x="3194328" y="2795111"/>
            <a:ext cx="10415468"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The automatic modulation recognition (AMR) market is currently dominated by </a:t>
            </a:r>
            <a:r>
              <a:rPr lang="en-US" sz="1750" i="1" u="sng" dirty="0">
                <a:solidFill>
                  <a:srgbClr val="151617"/>
                </a:solidFill>
                <a:latin typeface="Inconsolata" pitchFamily="34" charset="0"/>
                <a:ea typeface="Inconsolata" pitchFamily="34" charset="-122"/>
                <a:cs typeface="Inconsolata" pitchFamily="34" charset="-120"/>
              </a:rPr>
              <a:t>Keysight Technologies</a:t>
            </a:r>
            <a:r>
              <a:rPr lang="en-US" sz="1750" dirty="0">
                <a:solidFill>
                  <a:srgbClr val="151617"/>
                </a:solidFill>
                <a:latin typeface="Inconsolata" pitchFamily="34" charset="0"/>
                <a:ea typeface="Inconsolata" pitchFamily="34" charset="-122"/>
                <a:cs typeface="Inconsolata" pitchFamily="34" charset="-120"/>
              </a:rPr>
              <a:t>.</a:t>
            </a:r>
            <a:endParaRPr lang="en-US" sz="1750" dirty="0"/>
          </a:p>
        </p:txBody>
      </p:sp>
      <p:sp>
        <p:nvSpPr>
          <p:cNvPr id="7" name="Shape 5"/>
          <p:cNvSpPr/>
          <p:nvPr/>
        </p:nvSpPr>
        <p:spPr>
          <a:xfrm>
            <a:off x="3080861" y="3732490"/>
            <a:ext cx="10642402" cy="15240"/>
          </a:xfrm>
          <a:prstGeom prst="roundRect">
            <a:avLst>
              <a:gd name="adj" fmla="val 60000"/>
            </a:avLst>
          </a:prstGeom>
          <a:solidFill>
            <a:srgbClr val="151617"/>
          </a:solidFill>
          <a:ln/>
        </p:spPr>
        <p:txBody>
          <a:bodyPr/>
          <a:lstStyle/>
          <a:p>
            <a:endParaRPr lang="en-US"/>
          </a:p>
        </p:txBody>
      </p:sp>
      <p:sp>
        <p:nvSpPr>
          <p:cNvPr id="8" name="Shape 6"/>
          <p:cNvSpPr/>
          <p:nvPr/>
        </p:nvSpPr>
        <p:spPr>
          <a:xfrm>
            <a:off x="793790" y="3861078"/>
            <a:ext cx="4347567" cy="1669852"/>
          </a:xfrm>
          <a:prstGeom prst="roundRect">
            <a:avLst>
              <a:gd name="adj" fmla="val 548"/>
            </a:avLst>
          </a:prstGeom>
          <a:solidFill>
            <a:srgbClr val="F8F8F8"/>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9" name="Text 7"/>
          <p:cNvSpPr/>
          <p:nvPr/>
        </p:nvSpPr>
        <p:spPr>
          <a:xfrm>
            <a:off x="1028224" y="4469249"/>
            <a:ext cx="172403" cy="453509"/>
          </a:xfrm>
          <a:prstGeom prst="rect">
            <a:avLst/>
          </a:prstGeom>
          <a:noFill/>
          <a:ln/>
        </p:spPr>
        <p:txBody>
          <a:bodyPr wrap="none" lIns="0" tIns="0" rIns="0" bIns="0" rtlCol="0" anchor="t"/>
          <a:lstStyle/>
          <a:p>
            <a:pPr marL="0" indent="0" algn="ctr">
              <a:lnSpc>
                <a:spcPts val="3550"/>
              </a:lnSpc>
              <a:buNone/>
            </a:pPr>
            <a:r>
              <a:rPr lang="en-US" sz="2200" b="1" dirty="0">
                <a:solidFill>
                  <a:srgbClr val="151617"/>
                </a:solidFill>
                <a:latin typeface="Montserrat Black" pitchFamily="34" charset="0"/>
                <a:ea typeface="Montserrat Black" pitchFamily="34" charset="-122"/>
                <a:cs typeface="Montserrat Black" pitchFamily="34" charset="-120"/>
              </a:rPr>
              <a:t>2</a:t>
            </a:r>
            <a:endParaRPr lang="en-US" sz="2200" dirty="0"/>
          </a:p>
        </p:txBody>
      </p:sp>
      <p:sp>
        <p:nvSpPr>
          <p:cNvPr id="10" name="Text 8"/>
          <p:cNvSpPr/>
          <p:nvPr/>
        </p:nvSpPr>
        <p:spPr>
          <a:xfrm>
            <a:off x="5368171" y="40878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Early Stage</a:t>
            </a:r>
            <a:endParaRPr lang="en-US" sz="2200" dirty="0"/>
          </a:p>
        </p:txBody>
      </p:sp>
      <p:sp>
        <p:nvSpPr>
          <p:cNvPr id="11" name="Text 9"/>
          <p:cNvSpPr/>
          <p:nvPr/>
        </p:nvSpPr>
        <p:spPr>
          <a:xfrm>
            <a:off x="5368171" y="4578310"/>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This presents a unique opportunity for us to establish ourselves as a key player in the market.</a:t>
            </a:r>
            <a:endParaRPr lang="en-US" sz="1750" dirty="0"/>
          </a:p>
        </p:txBody>
      </p:sp>
      <p:sp>
        <p:nvSpPr>
          <p:cNvPr id="12" name="Shape 10"/>
          <p:cNvSpPr/>
          <p:nvPr/>
        </p:nvSpPr>
        <p:spPr>
          <a:xfrm>
            <a:off x="5254704" y="5515689"/>
            <a:ext cx="8468558" cy="15240"/>
          </a:xfrm>
          <a:prstGeom prst="roundRect">
            <a:avLst>
              <a:gd name="adj" fmla="val 60000"/>
            </a:avLst>
          </a:prstGeom>
          <a:solidFill>
            <a:srgbClr val="151617"/>
          </a:solidFill>
          <a:ln/>
        </p:spPr>
        <p:txBody>
          <a:bodyPr/>
          <a:lstStyle/>
          <a:p>
            <a:endParaRPr lang="en-US"/>
          </a:p>
        </p:txBody>
      </p:sp>
      <p:sp>
        <p:nvSpPr>
          <p:cNvPr id="13" name="Shape 11"/>
          <p:cNvSpPr/>
          <p:nvPr/>
        </p:nvSpPr>
        <p:spPr>
          <a:xfrm>
            <a:off x="793790" y="5644277"/>
            <a:ext cx="6521410" cy="1669852"/>
          </a:xfrm>
          <a:prstGeom prst="roundRect">
            <a:avLst>
              <a:gd name="adj" fmla="val 548"/>
            </a:avLst>
          </a:prstGeom>
          <a:solidFill>
            <a:srgbClr val="F8F8F8"/>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14" name="Text 12"/>
          <p:cNvSpPr/>
          <p:nvPr/>
        </p:nvSpPr>
        <p:spPr>
          <a:xfrm>
            <a:off x="1028224" y="6252448"/>
            <a:ext cx="174069" cy="453509"/>
          </a:xfrm>
          <a:prstGeom prst="rect">
            <a:avLst/>
          </a:prstGeom>
          <a:noFill/>
          <a:ln/>
        </p:spPr>
        <p:txBody>
          <a:bodyPr wrap="none" lIns="0" tIns="0" rIns="0" bIns="0" rtlCol="0" anchor="t"/>
          <a:lstStyle/>
          <a:p>
            <a:pPr marL="0" indent="0" algn="ctr">
              <a:lnSpc>
                <a:spcPts val="3550"/>
              </a:lnSpc>
              <a:buNone/>
            </a:pPr>
            <a:r>
              <a:rPr lang="en-US" sz="2200" b="1" dirty="0">
                <a:solidFill>
                  <a:srgbClr val="151617"/>
                </a:solidFill>
                <a:latin typeface="Montserrat Black" pitchFamily="34" charset="0"/>
                <a:ea typeface="Montserrat Black" pitchFamily="34" charset="-122"/>
                <a:cs typeface="Montserrat Black" pitchFamily="34" charset="-120"/>
              </a:rPr>
              <a:t>3</a:t>
            </a:r>
            <a:endParaRPr lang="en-US" sz="2200" dirty="0"/>
          </a:p>
        </p:txBody>
      </p:sp>
      <p:sp>
        <p:nvSpPr>
          <p:cNvPr id="15" name="Text 13"/>
          <p:cNvSpPr/>
          <p:nvPr/>
        </p:nvSpPr>
        <p:spPr>
          <a:xfrm>
            <a:off x="7542014" y="5871091"/>
            <a:ext cx="3751540"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Focus on Differentiation</a:t>
            </a:r>
            <a:endParaRPr lang="en-US" sz="2200" dirty="0"/>
          </a:p>
        </p:txBody>
      </p:sp>
      <p:sp>
        <p:nvSpPr>
          <p:cNvPr id="16" name="Text 14"/>
          <p:cNvSpPr/>
          <p:nvPr/>
        </p:nvSpPr>
        <p:spPr>
          <a:xfrm>
            <a:off x="7542014" y="6361509"/>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Our technology offers a compelling alternative to traditional methods, with our FPGA-based approach.</a:t>
            </a:r>
            <a:endParaRPr lang="en-US" sz="1750" dirty="0"/>
          </a:p>
        </p:txBody>
      </p:sp>
      <p:pic>
        <p:nvPicPr>
          <p:cNvPr id="18" name="Picture 17" descr="A white background with black and white clouds&#10;&#10;Description automatically generated with medium confidence">
            <a:extLst>
              <a:ext uri="{FF2B5EF4-FFF2-40B4-BE49-F238E27FC236}">
                <a16:creationId xmlns:a16="http://schemas.microsoft.com/office/drawing/2014/main" id="{3AA67005-3742-FA44-3A61-54A0356348F7}"/>
              </a:ext>
            </a:extLst>
          </p:cNvPr>
          <p:cNvPicPr>
            <a:picLocks noChangeAspect="1"/>
          </p:cNvPicPr>
          <p:nvPr/>
        </p:nvPicPr>
        <p:blipFill>
          <a:blip r:embed="rId3"/>
          <a:stretch>
            <a:fillRect/>
          </a:stretch>
        </p:blipFill>
        <p:spPr>
          <a:xfrm>
            <a:off x="12319000" y="7657544"/>
            <a:ext cx="2311400" cy="5207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83462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Current Status</a:t>
            </a:r>
            <a:endParaRPr lang="en-US" sz="4450" dirty="0"/>
          </a:p>
        </p:txBody>
      </p:sp>
      <p:pic>
        <p:nvPicPr>
          <p:cNvPr id="3" name="Image 0" descr="preencoded.png"/>
          <p:cNvPicPr>
            <a:picLocks noChangeAspect="1"/>
          </p:cNvPicPr>
          <p:nvPr/>
        </p:nvPicPr>
        <p:blipFill>
          <a:blip r:embed="rId3"/>
          <a:stretch>
            <a:fillRect/>
          </a:stretch>
        </p:blipFill>
        <p:spPr>
          <a:xfrm>
            <a:off x="826294" y="1997035"/>
            <a:ext cx="6456164" cy="1306949"/>
          </a:xfrm>
          <a:prstGeom prst="rect">
            <a:avLst/>
          </a:prstGeom>
        </p:spPr>
      </p:pic>
      <p:sp>
        <p:nvSpPr>
          <p:cNvPr id="4" name="Text 1"/>
          <p:cNvSpPr/>
          <p:nvPr/>
        </p:nvSpPr>
        <p:spPr>
          <a:xfrm>
            <a:off x="3995023" y="2423755"/>
            <a:ext cx="118467" cy="453509"/>
          </a:xfrm>
          <a:prstGeom prst="rect">
            <a:avLst/>
          </a:prstGeom>
          <a:noFill/>
          <a:ln/>
        </p:spPr>
        <p:txBody>
          <a:bodyPr wrap="none" lIns="0" tIns="0" rIns="0" bIns="0" rtlCol="0" anchor="t"/>
          <a:lstStyle/>
          <a:p>
            <a:pPr marL="0" indent="0" algn="ctr">
              <a:lnSpc>
                <a:spcPts val="3550"/>
              </a:lnSpc>
              <a:buNone/>
            </a:pPr>
            <a:r>
              <a:rPr lang="en-US" sz="2200" b="1" dirty="0">
                <a:solidFill>
                  <a:srgbClr val="151617"/>
                </a:solidFill>
                <a:latin typeface="Montserrat Black" pitchFamily="34" charset="0"/>
                <a:ea typeface="Montserrat Black" pitchFamily="34" charset="-122"/>
                <a:cs typeface="Montserrat Black" pitchFamily="34" charset="-120"/>
              </a:rPr>
              <a:t>1</a:t>
            </a:r>
            <a:endParaRPr lang="en-US" sz="2200" dirty="0"/>
          </a:p>
        </p:txBody>
      </p:sp>
      <p:sp>
        <p:nvSpPr>
          <p:cNvPr id="5" name="Text 2"/>
          <p:cNvSpPr/>
          <p:nvPr/>
        </p:nvSpPr>
        <p:spPr>
          <a:xfrm>
            <a:off x="7509272" y="2223849"/>
            <a:ext cx="3101578"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Product Completion</a:t>
            </a:r>
            <a:endParaRPr lang="en-US" sz="2200" dirty="0"/>
          </a:p>
        </p:txBody>
      </p:sp>
      <p:sp>
        <p:nvSpPr>
          <p:cNvPr id="6" name="Text 3"/>
          <p:cNvSpPr/>
          <p:nvPr/>
        </p:nvSpPr>
        <p:spPr>
          <a:xfrm>
            <a:off x="7509272" y="2714268"/>
            <a:ext cx="3101578" cy="362903"/>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50% complete</a:t>
            </a:r>
            <a:endParaRPr lang="en-US" sz="1750" dirty="0"/>
          </a:p>
        </p:txBody>
      </p:sp>
      <p:pic>
        <p:nvPicPr>
          <p:cNvPr id="7" name="Image 1" descr="preencoded.png"/>
          <p:cNvPicPr>
            <a:picLocks noChangeAspect="1"/>
          </p:cNvPicPr>
          <p:nvPr/>
        </p:nvPicPr>
        <p:blipFill>
          <a:blip r:embed="rId4"/>
          <a:stretch>
            <a:fillRect/>
          </a:stretch>
        </p:blipFill>
        <p:spPr>
          <a:xfrm>
            <a:off x="1633418" y="3360658"/>
            <a:ext cx="4842034" cy="1306949"/>
          </a:xfrm>
          <a:prstGeom prst="rect">
            <a:avLst/>
          </a:prstGeom>
        </p:spPr>
      </p:pic>
      <p:sp>
        <p:nvSpPr>
          <p:cNvPr id="8" name="Text 4"/>
          <p:cNvSpPr/>
          <p:nvPr/>
        </p:nvSpPr>
        <p:spPr>
          <a:xfrm>
            <a:off x="3968234" y="3787378"/>
            <a:ext cx="172403" cy="453509"/>
          </a:xfrm>
          <a:prstGeom prst="rect">
            <a:avLst/>
          </a:prstGeom>
          <a:noFill/>
          <a:ln/>
        </p:spPr>
        <p:txBody>
          <a:bodyPr wrap="none" lIns="0" tIns="0" rIns="0" bIns="0" rtlCol="0" anchor="t"/>
          <a:lstStyle/>
          <a:p>
            <a:pPr marL="0" indent="0" algn="ctr">
              <a:lnSpc>
                <a:spcPts val="3550"/>
              </a:lnSpc>
              <a:buNone/>
            </a:pPr>
            <a:r>
              <a:rPr lang="en-US" sz="2200" b="1" dirty="0">
                <a:solidFill>
                  <a:srgbClr val="151617"/>
                </a:solidFill>
                <a:latin typeface="Montserrat Black" pitchFamily="34" charset="0"/>
                <a:ea typeface="Montserrat Black" pitchFamily="34" charset="-122"/>
                <a:cs typeface="Montserrat Black" pitchFamily="34" charset="-120"/>
              </a:rPr>
              <a:t>2</a:t>
            </a:r>
            <a:endParaRPr lang="en-US" sz="2200" dirty="0"/>
          </a:p>
        </p:txBody>
      </p:sp>
      <p:sp>
        <p:nvSpPr>
          <p:cNvPr id="9" name="Text 5"/>
          <p:cNvSpPr/>
          <p:nvPr/>
        </p:nvSpPr>
        <p:spPr>
          <a:xfrm>
            <a:off x="6702266" y="358747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Implementation</a:t>
            </a:r>
            <a:endParaRPr lang="en-US" sz="2200" dirty="0"/>
          </a:p>
        </p:txBody>
      </p:sp>
      <p:sp>
        <p:nvSpPr>
          <p:cNvPr id="10" name="Text 6"/>
          <p:cNvSpPr/>
          <p:nvPr/>
        </p:nvSpPr>
        <p:spPr>
          <a:xfrm>
            <a:off x="6702266" y="4077891"/>
            <a:ext cx="4760714" cy="362903"/>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AIML model onto FPGA or Nvidia Jetson nano</a:t>
            </a:r>
            <a:endParaRPr lang="en-US" sz="1750" dirty="0"/>
          </a:p>
        </p:txBody>
      </p:sp>
      <p:sp>
        <p:nvSpPr>
          <p:cNvPr id="11" name="Shape 7"/>
          <p:cNvSpPr/>
          <p:nvPr/>
        </p:nvSpPr>
        <p:spPr>
          <a:xfrm>
            <a:off x="6532126" y="3332321"/>
            <a:ext cx="7247811" cy="15240"/>
          </a:xfrm>
          <a:prstGeom prst="roundRect">
            <a:avLst>
              <a:gd name="adj" fmla="val 60000"/>
            </a:avLst>
          </a:prstGeom>
          <a:solidFill>
            <a:srgbClr val="151617"/>
          </a:solidFill>
          <a:ln/>
        </p:spPr>
        <p:txBody>
          <a:bodyPr/>
          <a:lstStyle/>
          <a:p>
            <a:endParaRPr lang="en-US"/>
          </a:p>
        </p:txBody>
      </p:sp>
      <p:pic>
        <p:nvPicPr>
          <p:cNvPr id="12" name="Image 2" descr="preencoded.png"/>
          <p:cNvPicPr>
            <a:picLocks noChangeAspect="1"/>
          </p:cNvPicPr>
          <p:nvPr/>
        </p:nvPicPr>
        <p:blipFill>
          <a:blip r:embed="rId5"/>
          <a:stretch>
            <a:fillRect/>
          </a:stretch>
        </p:blipFill>
        <p:spPr>
          <a:xfrm>
            <a:off x="2440424" y="4724281"/>
            <a:ext cx="3228022" cy="1306949"/>
          </a:xfrm>
          <a:prstGeom prst="rect">
            <a:avLst/>
          </a:prstGeom>
        </p:spPr>
      </p:pic>
      <p:sp>
        <p:nvSpPr>
          <p:cNvPr id="13" name="Text 8"/>
          <p:cNvSpPr/>
          <p:nvPr/>
        </p:nvSpPr>
        <p:spPr>
          <a:xfrm>
            <a:off x="3967401" y="5151001"/>
            <a:ext cx="174069" cy="453509"/>
          </a:xfrm>
          <a:prstGeom prst="rect">
            <a:avLst/>
          </a:prstGeom>
          <a:noFill/>
          <a:ln/>
        </p:spPr>
        <p:txBody>
          <a:bodyPr wrap="none" lIns="0" tIns="0" rIns="0" bIns="0" rtlCol="0" anchor="t"/>
          <a:lstStyle/>
          <a:p>
            <a:pPr marL="0" indent="0" algn="ctr">
              <a:lnSpc>
                <a:spcPts val="3550"/>
              </a:lnSpc>
              <a:buNone/>
            </a:pPr>
            <a:r>
              <a:rPr lang="en-US" sz="2200" b="1" dirty="0">
                <a:solidFill>
                  <a:srgbClr val="151617"/>
                </a:solidFill>
                <a:latin typeface="Montserrat Black" pitchFamily="34" charset="0"/>
                <a:ea typeface="Montserrat Black" pitchFamily="34" charset="-122"/>
                <a:cs typeface="Montserrat Black" pitchFamily="34" charset="-120"/>
              </a:rPr>
              <a:t>3</a:t>
            </a:r>
            <a:endParaRPr lang="en-US" sz="2200" dirty="0"/>
          </a:p>
        </p:txBody>
      </p:sp>
      <p:sp>
        <p:nvSpPr>
          <p:cNvPr id="14" name="Text 9"/>
          <p:cNvSpPr/>
          <p:nvPr/>
        </p:nvSpPr>
        <p:spPr>
          <a:xfrm>
            <a:off x="5895261" y="4951095"/>
            <a:ext cx="3387685"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I/O Device Interfacing</a:t>
            </a:r>
            <a:endParaRPr lang="en-US" sz="2200" dirty="0"/>
          </a:p>
        </p:txBody>
      </p:sp>
      <p:sp>
        <p:nvSpPr>
          <p:cNvPr id="15" name="Text 10"/>
          <p:cNvSpPr/>
          <p:nvPr/>
        </p:nvSpPr>
        <p:spPr>
          <a:xfrm>
            <a:off x="5895261" y="5441513"/>
            <a:ext cx="5214104" cy="362903"/>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Have to integrate the input device to the FPGA</a:t>
            </a:r>
            <a:endParaRPr lang="en-US" sz="1750" dirty="0"/>
          </a:p>
        </p:txBody>
      </p:sp>
      <p:sp>
        <p:nvSpPr>
          <p:cNvPr id="16" name="Shape 11"/>
          <p:cNvSpPr/>
          <p:nvPr/>
        </p:nvSpPr>
        <p:spPr>
          <a:xfrm>
            <a:off x="5725120" y="4695944"/>
            <a:ext cx="8054816" cy="15240"/>
          </a:xfrm>
          <a:prstGeom prst="roundRect">
            <a:avLst>
              <a:gd name="adj" fmla="val 60000"/>
            </a:avLst>
          </a:prstGeom>
          <a:solidFill>
            <a:srgbClr val="151617"/>
          </a:solidFill>
          <a:ln/>
        </p:spPr>
        <p:txBody>
          <a:bodyPr/>
          <a:lstStyle/>
          <a:p>
            <a:endParaRPr lang="en-US"/>
          </a:p>
        </p:txBody>
      </p:sp>
      <p:pic>
        <p:nvPicPr>
          <p:cNvPr id="17" name="Image 3" descr="preencoded.png"/>
          <p:cNvPicPr>
            <a:picLocks noChangeAspect="1"/>
          </p:cNvPicPr>
          <p:nvPr/>
        </p:nvPicPr>
        <p:blipFill>
          <a:blip r:embed="rId6"/>
          <a:stretch>
            <a:fillRect/>
          </a:stretch>
        </p:blipFill>
        <p:spPr>
          <a:xfrm>
            <a:off x="3247430" y="6087904"/>
            <a:ext cx="1614011" cy="1306949"/>
          </a:xfrm>
          <a:prstGeom prst="rect">
            <a:avLst/>
          </a:prstGeom>
        </p:spPr>
      </p:pic>
      <p:sp>
        <p:nvSpPr>
          <p:cNvPr id="18" name="Text 12"/>
          <p:cNvSpPr/>
          <p:nvPr/>
        </p:nvSpPr>
        <p:spPr>
          <a:xfrm>
            <a:off x="3953470" y="6352699"/>
            <a:ext cx="201811" cy="453509"/>
          </a:xfrm>
          <a:prstGeom prst="rect">
            <a:avLst/>
          </a:prstGeom>
          <a:noFill/>
          <a:ln/>
        </p:spPr>
        <p:txBody>
          <a:bodyPr wrap="none" lIns="0" tIns="0" rIns="0" bIns="0" rtlCol="0" anchor="t"/>
          <a:lstStyle/>
          <a:p>
            <a:pPr marL="0" indent="0" algn="ctr">
              <a:lnSpc>
                <a:spcPts val="3550"/>
              </a:lnSpc>
              <a:buNone/>
            </a:pPr>
            <a:r>
              <a:rPr lang="en-US" sz="2200" b="1" dirty="0">
                <a:solidFill>
                  <a:srgbClr val="151617"/>
                </a:solidFill>
                <a:latin typeface="Montserrat Black" pitchFamily="34" charset="0"/>
                <a:ea typeface="Montserrat Black" pitchFamily="34" charset="-122"/>
                <a:cs typeface="Montserrat Black" pitchFamily="34" charset="-120"/>
              </a:rPr>
              <a:t>4</a:t>
            </a:r>
            <a:endParaRPr lang="en-US" sz="2200" dirty="0"/>
          </a:p>
        </p:txBody>
      </p:sp>
      <p:sp>
        <p:nvSpPr>
          <p:cNvPr id="19" name="Text 13"/>
          <p:cNvSpPr/>
          <p:nvPr/>
        </p:nvSpPr>
        <p:spPr>
          <a:xfrm>
            <a:off x="5088255" y="6314718"/>
            <a:ext cx="2493764" cy="354330"/>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CNN Challenges</a:t>
            </a:r>
            <a:endParaRPr lang="en-US" sz="2200" dirty="0"/>
          </a:p>
        </p:txBody>
      </p:sp>
      <p:sp>
        <p:nvSpPr>
          <p:cNvPr id="20" name="Text 14"/>
          <p:cNvSpPr/>
          <p:nvPr/>
        </p:nvSpPr>
        <p:spPr>
          <a:xfrm>
            <a:off x="5088255" y="6805136"/>
            <a:ext cx="2493764" cy="362903"/>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Implementation on FPGA</a:t>
            </a:r>
            <a:endParaRPr lang="en-US" sz="1750" dirty="0"/>
          </a:p>
        </p:txBody>
      </p:sp>
      <p:sp>
        <p:nvSpPr>
          <p:cNvPr id="21" name="Shape 15"/>
          <p:cNvSpPr/>
          <p:nvPr/>
        </p:nvSpPr>
        <p:spPr>
          <a:xfrm>
            <a:off x="4918115" y="6059567"/>
            <a:ext cx="8861822" cy="15240"/>
          </a:xfrm>
          <a:prstGeom prst="roundRect">
            <a:avLst>
              <a:gd name="adj" fmla="val 60000"/>
            </a:avLst>
          </a:prstGeom>
          <a:solidFill>
            <a:srgbClr val="151617"/>
          </a:solidFill>
          <a:ln/>
        </p:spPr>
        <p:txBody>
          <a:bodyPr/>
          <a:lstStyle/>
          <a:p>
            <a:endParaRPr lang="en-US"/>
          </a:p>
        </p:txBody>
      </p:sp>
      <p:pic>
        <p:nvPicPr>
          <p:cNvPr id="23" name="Picture 22" descr="A white background with black and white clouds&#10;&#10;Description automatically generated with medium confidence">
            <a:extLst>
              <a:ext uri="{FF2B5EF4-FFF2-40B4-BE49-F238E27FC236}">
                <a16:creationId xmlns:a16="http://schemas.microsoft.com/office/drawing/2014/main" id="{5BFF10FB-B1EB-3329-8119-82D85990BD38}"/>
              </a:ext>
            </a:extLst>
          </p:cNvPr>
          <p:cNvPicPr>
            <a:picLocks noChangeAspect="1"/>
          </p:cNvPicPr>
          <p:nvPr/>
        </p:nvPicPr>
        <p:blipFill>
          <a:blip r:embed="rId7"/>
          <a:stretch>
            <a:fillRect/>
          </a:stretch>
        </p:blipFill>
        <p:spPr>
          <a:xfrm>
            <a:off x="12319000" y="7708900"/>
            <a:ext cx="2311400" cy="520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657011" y="588169"/>
            <a:ext cx="5316260" cy="664488"/>
          </a:xfrm>
          <a:prstGeom prst="rect">
            <a:avLst/>
          </a:prstGeom>
          <a:noFill/>
          <a:ln/>
        </p:spPr>
        <p:txBody>
          <a:bodyPr wrap="none" lIns="0" tIns="0" rIns="0" bIns="0" rtlCol="0" anchor="t"/>
          <a:lstStyle/>
          <a:p>
            <a:pPr marL="0" indent="0" algn="ctr">
              <a:lnSpc>
                <a:spcPts val="5200"/>
              </a:lnSpc>
              <a:buNone/>
            </a:pPr>
            <a:r>
              <a:rPr lang="en-US" sz="4150" b="1" dirty="0">
                <a:solidFill>
                  <a:srgbClr val="151617"/>
                </a:solidFill>
                <a:latin typeface="Montserrat Black" pitchFamily="34" charset="0"/>
                <a:ea typeface="Montserrat Black" pitchFamily="34" charset="-122"/>
                <a:cs typeface="Montserrat Black" pitchFamily="34" charset="-120"/>
              </a:rPr>
              <a:t>Proof of concept</a:t>
            </a:r>
            <a:endParaRPr lang="en-US" sz="4150" dirty="0"/>
          </a:p>
        </p:txBody>
      </p:sp>
      <p:sp>
        <p:nvSpPr>
          <p:cNvPr id="3" name="Text 1"/>
          <p:cNvSpPr/>
          <p:nvPr/>
        </p:nvSpPr>
        <p:spPr>
          <a:xfrm>
            <a:off x="744260" y="1784271"/>
            <a:ext cx="3239214" cy="398621"/>
          </a:xfrm>
          <a:prstGeom prst="rect">
            <a:avLst/>
          </a:prstGeom>
          <a:noFill/>
          <a:ln/>
        </p:spPr>
        <p:txBody>
          <a:bodyPr wrap="none" lIns="0" tIns="0" rIns="0" bIns="0" rtlCol="0" anchor="t"/>
          <a:lstStyle/>
          <a:p>
            <a:pPr marL="0" indent="0">
              <a:lnSpc>
                <a:spcPts val="3100"/>
              </a:lnSpc>
              <a:buNone/>
            </a:pPr>
            <a:r>
              <a:rPr lang="en-US" sz="2500" b="1" dirty="0">
                <a:solidFill>
                  <a:srgbClr val="151617"/>
                </a:solidFill>
                <a:latin typeface="Montserrat Black" pitchFamily="34" charset="0"/>
                <a:ea typeface="Montserrat Black" pitchFamily="34" charset="-122"/>
                <a:cs typeface="Montserrat Black" pitchFamily="34" charset="-120"/>
              </a:rPr>
              <a:t>Product Overview:</a:t>
            </a:r>
            <a:endParaRPr lang="en-US" sz="2500" dirty="0"/>
          </a:p>
        </p:txBody>
      </p:sp>
      <p:sp>
        <p:nvSpPr>
          <p:cNvPr id="4" name="Text 2"/>
          <p:cNvSpPr/>
          <p:nvPr/>
        </p:nvSpPr>
        <p:spPr>
          <a:xfrm>
            <a:off x="744260" y="2395538"/>
            <a:ext cx="4582120" cy="3061454"/>
          </a:xfrm>
          <a:prstGeom prst="rect">
            <a:avLst/>
          </a:prstGeom>
          <a:noFill/>
          <a:ln/>
        </p:spPr>
        <p:txBody>
          <a:bodyPr wrap="square" lIns="0" tIns="0" rIns="0" bIns="0" rtlCol="0" anchor="t"/>
          <a:lstStyle/>
          <a:p>
            <a:pPr marL="342900" indent="-342900" algn="l">
              <a:lnSpc>
                <a:spcPts val="2650"/>
              </a:lnSpc>
              <a:buSzPct val="100000"/>
              <a:buFont typeface="+mj-lt"/>
              <a:buAutoNum type="arabicPeriod"/>
            </a:pPr>
            <a:r>
              <a:rPr lang="en-US" sz="1650" b="1" dirty="0">
                <a:solidFill>
                  <a:srgbClr val="151617"/>
                </a:solidFill>
                <a:latin typeface="Inconsolata" pitchFamily="34" charset="0"/>
                <a:ea typeface="Inconsolata" pitchFamily="34" charset="-122"/>
                <a:cs typeface="Inconsolata" pitchFamily="34" charset="-120"/>
              </a:rPr>
              <a:t>Software Component</a:t>
            </a:r>
            <a:r>
              <a:rPr lang="en-US" sz="1650" dirty="0">
                <a:solidFill>
                  <a:srgbClr val="151617"/>
                </a:solidFill>
                <a:latin typeface="Inconsolata" pitchFamily="34" charset="0"/>
                <a:ea typeface="Inconsolata" pitchFamily="34" charset="-122"/>
                <a:cs typeface="Inconsolata" pitchFamily="34" charset="-120"/>
              </a:rPr>
              <a:t>: • </a:t>
            </a:r>
            <a:r>
              <a:rPr lang="en-US" sz="1650" i="1" u="sng" dirty="0">
                <a:solidFill>
                  <a:srgbClr val="151617"/>
                </a:solidFill>
                <a:latin typeface="Inconsolata" pitchFamily="34" charset="0"/>
                <a:ea typeface="Inconsolata" pitchFamily="34" charset="-122"/>
                <a:cs typeface="Inconsolata" pitchFamily="34" charset="-120"/>
              </a:rPr>
              <a:t>AI/ML</a:t>
            </a:r>
            <a:r>
              <a:rPr lang="en-US" sz="1650" dirty="0">
                <a:solidFill>
                  <a:srgbClr val="151617"/>
                </a:solidFill>
                <a:latin typeface="Inconsolata" pitchFamily="34" charset="0"/>
                <a:ea typeface="Inconsolata" pitchFamily="34" charset="-122"/>
                <a:cs typeface="Inconsolata" pitchFamily="34" charset="-120"/>
              </a:rPr>
              <a:t>-Based Algorithm: Capable of accurately recognizing and classifying various modulation types to ensure high precision. </a:t>
            </a:r>
            <a:r>
              <a:rPr lang="en-US" sz="1650" i="1" u="sng" dirty="0">
                <a:solidFill>
                  <a:srgbClr val="151617"/>
                </a:solidFill>
                <a:latin typeface="Inconsolata" pitchFamily="34" charset="0"/>
                <a:ea typeface="Inconsolata" pitchFamily="34" charset="-122"/>
                <a:cs typeface="Inconsolata" pitchFamily="34" charset="-120"/>
              </a:rPr>
              <a:t>Threshold-Based Logic</a:t>
            </a:r>
            <a:r>
              <a:rPr lang="en-US" sz="1650" dirty="0">
                <a:solidFill>
                  <a:srgbClr val="151617"/>
                </a:solidFill>
                <a:latin typeface="Inconsolata" pitchFamily="34" charset="0"/>
                <a:ea typeface="Inconsolata" pitchFamily="34" charset="-122"/>
                <a:cs typeface="Inconsolata" pitchFamily="34" charset="-120"/>
              </a:rPr>
              <a:t>: Utilizes predefined signal characteristics for quick decision-making to complement the hardware implementation.</a:t>
            </a:r>
            <a:endParaRPr lang="en-US" sz="1650" dirty="0"/>
          </a:p>
        </p:txBody>
      </p:sp>
      <p:sp>
        <p:nvSpPr>
          <p:cNvPr id="5" name="Text 3"/>
          <p:cNvSpPr/>
          <p:nvPr/>
        </p:nvSpPr>
        <p:spPr>
          <a:xfrm>
            <a:off x="744260" y="5531406"/>
            <a:ext cx="4582120" cy="1700808"/>
          </a:xfrm>
          <a:prstGeom prst="rect">
            <a:avLst/>
          </a:prstGeom>
          <a:noFill/>
          <a:ln/>
        </p:spPr>
        <p:txBody>
          <a:bodyPr wrap="square" lIns="0" tIns="0" rIns="0" bIns="0" rtlCol="0" anchor="t"/>
          <a:lstStyle/>
          <a:p>
            <a:pPr marL="342900" indent="-342900" algn="l">
              <a:lnSpc>
                <a:spcPts val="2650"/>
              </a:lnSpc>
              <a:buSzPct val="100000"/>
              <a:buFont typeface="+mj-lt"/>
              <a:buAutoNum type="arabicPeriod" startAt="2"/>
            </a:pPr>
            <a:r>
              <a:rPr lang="en-US" sz="1650" b="1" dirty="0">
                <a:solidFill>
                  <a:srgbClr val="151617"/>
                </a:solidFill>
                <a:latin typeface="Inconsolata" pitchFamily="34" charset="0"/>
                <a:ea typeface="Inconsolata" pitchFamily="34" charset="-122"/>
                <a:cs typeface="Inconsolata" pitchFamily="34" charset="-120"/>
              </a:rPr>
              <a:t>Hardware Component</a:t>
            </a:r>
            <a:r>
              <a:rPr lang="en-US" sz="1650" dirty="0">
                <a:solidFill>
                  <a:srgbClr val="151617"/>
                </a:solidFill>
                <a:latin typeface="Inconsolata" pitchFamily="34" charset="0"/>
                <a:ea typeface="Inconsolata" pitchFamily="34" charset="-122"/>
                <a:cs typeface="Inconsolata" pitchFamily="34" charset="-120"/>
              </a:rPr>
              <a:t>: • Real-Time Processing Module: Implemented using an PYNQ-Z2 FPGA to execute the threshold-based approach for efficient, real-time signal classification.</a:t>
            </a:r>
            <a:endParaRPr lang="en-US" sz="1650" dirty="0"/>
          </a:p>
        </p:txBody>
      </p:sp>
      <p:sp>
        <p:nvSpPr>
          <p:cNvPr id="6" name="Text 4"/>
          <p:cNvSpPr/>
          <p:nvPr/>
        </p:nvSpPr>
        <p:spPr>
          <a:xfrm>
            <a:off x="5852636" y="1784271"/>
            <a:ext cx="3189684" cy="398621"/>
          </a:xfrm>
          <a:prstGeom prst="rect">
            <a:avLst/>
          </a:prstGeom>
          <a:noFill/>
          <a:ln/>
        </p:spPr>
        <p:txBody>
          <a:bodyPr wrap="none" lIns="0" tIns="0" rIns="0" bIns="0" rtlCol="0" anchor="t"/>
          <a:lstStyle/>
          <a:p>
            <a:pPr marL="0" indent="0">
              <a:lnSpc>
                <a:spcPts val="3100"/>
              </a:lnSpc>
              <a:buNone/>
            </a:pPr>
            <a:r>
              <a:rPr lang="en-US" sz="2500" b="1" dirty="0">
                <a:solidFill>
                  <a:srgbClr val="151617"/>
                </a:solidFill>
                <a:latin typeface="Montserrat Black" pitchFamily="34" charset="0"/>
                <a:ea typeface="Montserrat Black" pitchFamily="34" charset="-122"/>
                <a:cs typeface="Montserrat Black" pitchFamily="34" charset="-120"/>
              </a:rPr>
              <a:t>Target Customers</a:t>
            </a:r>
            <a:endParaRPr lang="en-US" sz="2500" dirty="0"/>
          </a:p>
        </p:txBody>
      </p:sp>
      <p:sp>
        <p:nvSpPr>
          <p:cNvPr id="7" name="Text 5"/>
          <p:cNvSpPr/>
          <p:nvPr/>
        </p:nvSpPr>
        <p:spPr>
          <a:xfrm>
            <a:off x="5852636" y="2395538"/>
            <a:ext cx="3487936" cy="340162"/>
          </a:xfrm>
          <a:prstGeom prst="rect">
            <a:avLst/>
          </a:prstGeom>
          <a:noFill/>
          <a:ln/>
        </p:spPr>
        <p:txBody>
          <a:bodyPr wrap="none" lIns="0" tIns="0" rIns="0" bIns="0" rtlCol="0" anchor="t"/>
          <a:lstStyle/>
          <a:p>
            <a:pPr marL="0" indent="0">
              <a:lnSpc>
                <a:spcPts val="2650"/>
              </a:lnSpc>
              <a:buNone/>
            </a:pPr>
            <a:endParaRPr lang="en-US" sz="1650" dirty="0"/>
          </a:p>
        </p:txBody>
      </p:sp>
      <p:sp>
        <p:nvSpPr>
          <p:cNvPr id="8" name="Text 6"/>
          <p:cNvSpPr/>
          <p:nvPr/>
        </p:nvSpPr>
        <p:spPr>
          <a:xfrm>
            <a:off x="5852636" y="2927032"/>
            <a:ext cx="3487936" cy="2040969"/>
          </a:xfrm>
          <a:prstGeom prst="rect">
            <a:avLst/>
          </a:prstGeom>
          <a:noFill/>
          <a:ln/>
        </p:spPr>
        <p:txBody>
          <a:bodyPr wrap="square" lIns="0" tIns="0" rIns="0" bIns="0" rtlCol="0" anchor="t"/>
          <a:lstStyle/>
          <a:p>
            <a:pPr marL="0" indent="0">
              <a:lnSpc>
                <a:spcPts val="2650"/>
              </a:lnSpc>
              <a:buNone/>
            </a:pPr>
            <a:r>
              <a:rPr lang="en-US" sz="1650" dirty="0">
                <a:solidFill>
                  <a:srgbClr val="151617"/>
                </a:solidFill>
                <a:latin typeface="Inconsolata" pitchFamily="34" charset="0"/>
                <a:ea typeface="Inconsolata" pitchFamily="34" charset="-122"/>
                <a:cs typeface="Inconsolata" pitchFamily="34" charset="-120"/>
              </a:rPr>
              <a:t>Large organizations involved in data communication and signal modulation, such as ISRO, NASA, DRDO and other aerospace, defense, and telecommunications entities</a:t>
            </a:r>
            <a:endParaRPr lang="en-US" sz="1650" dirty="0"/>
          </a:p>
        </p:txBody>
      </p:sp>
      <p:sp>
        <p:nvSpPr>
          <p:cNvPr id="9" name="Text 7"/>
          <p:cNvSpPr/>
          <p:nvPr/>
        </p:nvSpPr>
        <p:spPr>
          <a:xfrm>
            <a:off x="9866828" y="1784271"/>
            <a:ext cx="4034314" cy="797243"/>
          </a:xfrm>
          <a:prstGeom prst="rect">
            <a:avLst/>
          </a:prstGeom>
          <a:noFill/>
          <a:ln/>
        </p:spPr>
        <p:txBody>
          <a:bodyPr wrap="square" lIns="0" tIns="0" rIns="0" bIns="0" rtlCol="0" anchor="t"/>
          <a:lstStyle/>
          <a:p>
            <a:pPr marL="0" indent="0">
              <a:lnSpc>
                <a:spcPts val="3100"/>
              </a:lnSpc>
              <a:buNone/>
            </a:pPr>
            <a:r>
              <a:rPr lang="en-US" sz="2500" b="1" dirty="0">
                <a:solidFill>
                  <a:srgbClr val="151617"/>
                </a:solidFill>
                <a:latin typeface="Montserrat Black" pitchFamily="34" charset="0"/>
                <a:ea typeface="Montserrat Black" pitchFamily="34" charset="-122"/>
                <a:cs typeface="Montserrat Black" pitchFamily="34" charset="-120"/>
              </a:rPr>
              <a:t>Key Advantages and Values:</a:t>
            </a:r>
            <a:endParaRPr lang="en-US" sz="2500" dirty="0"/>
          </a:p>
        </p:txBody>
      </p:sp>
      <p:sp>
        <p:nvSpPr>
          <p:cNvPr id="10" name="Text 8"/>
          <p:cNvSpPr/>
          <p:nvPr/>
        </p:nvSpPr>
        <p:spPr>
          <a:xfrm>
            <a:off x="9866828" y="2794159"/>
            <a:ext cx="4034314" cy="680323"/>
          </a:xfrm>
          <a:prstGeom prst="rect">
            <a:avLst/>
          </a:prstGeom>
          <a:noFill/>
          <a:ln/>
        </p:spPr>
        <p:txBody>
          <a:bodyPr wrap="square" lIns="0" tIns="0" rIns="0" bIns="0" rtlCol="0" anchor="t"/>
          <a:lstStyle/>
          <a:p>
            <a:pPr marL="0" indent="0" algn="l">
              <a:lnSpc>
                <a:spcPts val="2650"/>
              </a:lnSpc>
              <a:buNone/>
            </a:pPr>
            <a:r>
              <a:rPr lang="en-US" sz="1650" dirty="0">
                <a:solidFill>
                  <a:srgbClr val="151617"/>
                </a:solidFill>
                <a:latin typeface="Inconsolata" pitchFamily="34" charset="0"/>
                <a:ea typeface="Inconsolata" pitchFamily="34" charset="-122"/>
                <a:cs typeface="Inconsolata" pitchFamily="34" charset="-120"/>
              </a:rPr>
              <a:t>• </a:t>
            </a:r>
            <a:r>
              <a:rPr lang="en-US" sz="1650" u="sng" dirty="0">
                <a:solidFill>
                  <a:srgbClr val="151617"/>
                </a:solidFill>
                <a:latin typeface="Inconsolata" pitchFamily="34" charset="0"/>
                <a:ea typeface="Inconsolata" pitchFamily="34" charset="-122"/>
                <a:cs typeface="Inconsolata" pitchFamily="34" charset="-120"/>
              </a:rPr>
              <a:t>Compact and Fast</a:t>
            </a:r>
            <a:r>
              <a:rPr lang="en-US" sz="1650" dirty="0">
                <a:solidFill>
                  <a:srgbClr val="151617"/>
                </a:solidFill>
                <a:latin typeface="Inconsolata" pitchFamily="34" charset="0"/>
                <a:ea typeface="Inconsolata" pitchFamily="34" charset="-122"/>
                <a:cs typeface="Inconsolata" pitchFamily="34" charset="-120"/>
              </a:rPr>
              <a:t>: Ensures minimal footprint and rapid processing.</a:t>
            </a:r>
            <a:endParaRPr lang="en-US" sz="1650" dirty="0"/>
          </a:p>
        </p:txBody>
      </p:sp>
      <p:sp>
        <p:nvSpPr>
          <p:cNvPr id="11" name="Text 9"/>
          <p:cNvSpPr/>
          <p:nvPr/>
        </p:nvSpPr>
        <p:spPr>
          <a:xfrm>
            <a:off x="9866828" y="3665815"/>
            <a:ext cx="4034314" cy="1700808"/>
          </a:xfrm>
          <a:prstGeom prst="rect">
            <a:avLst/>
          </a:prstGeom>
          <a:noFill/>
          <a:ln/>
        </p:spPr>
        <p:txBody>
          <a:bodyPr wrap="square" lIns="0" tIns="0" rIns="0" bIns="0" rtlCol="0" anchor="t"/>
          <a:lstStyle/>
          <a:p>
            <a:pPr marL="0" indent="0" algn="l">
              <a:lnSpc>
                <a:spcPts val="2650"/>
              </a:lnSpc>
              <a:buNone/>
            </a:pPr>
            <a:r>
              <a:rPr lang="en-US" sz="1650" dirty="0">
                <a:solidFill>
                  <a:srgbClr val="151617"/>
                </a:solidFill>
                <a:latin typeface="Inconsolata" pitchFamily="34" charset="0"/>
                <a:ea typeface="Inconsolata" pitchFamily="34" charset="-122"/>
                <a:cs typeface="Inconsolata" pitchFamily="34" charset="-120"/>
              </a:rPr>
              <a:t>• </a:t>
            </a:r>
            <a:r>
              <a:rPr lang="en-US" sz="1650" u="sng" dirty="0">
                <a:solidFill>
                  <a:srgbClr val="151617"/>
                </a:solidFill>
                <a:latin typeface="Inconsolata" pitchFamily="34" charset="0"/>
                <a:ea typeface="Inconsolata" pitchFamily="34" charset="-122"/>
                <a:cs typeface="Inconsolata" pitchFamily="34" charset="-120"/>
              </a:rPr>
              <a:t>High Accuracy</a:t>
            </a:r>
            <a:r>
              <a:rPr lang="en-US" sz="1650" dirty="0">
                <a:solidFill>
                  <a:srgbClr val="151617"/>
                </a:solidFill>
                <a:latin typeface="Inconsolata" pitchFamily="34" charset="0"/>
                <a:ea typeface="Inconsolata" pitchFamily="34" charset="-122"/>
                <a:cs typeface="Inconsolata" pitchFamily="34" charset="-120"/>
              </a:rPr>
              <a:t>: Leveraging the AI/ML approach for High Accuracy of &gt;92% on SNR range [0,18]. Thresholding based approach has Accuracy of &gt;95%.</a:t>
            </a:r>
            <a:endParaRPr lang="en-US" sz="1650" dirty="0"/>
          </a:p>
        </p:txBody>
      </p:sp>
      <p:sp>
        <p:nvSpPr>
          <p:cNvPr id="12" name="Text 10"/>
          <p:cNvSpPr/>
          <p:nvPr/>
        </p:nvSpPr>
        <p:spPr>
          <a:xfrm>
            <a:off x="9866828" y="5557957"/>
            <a:ext cx="4034314" cy="680323"/>
          </a:xfrm>
          <a:prstGeom prst="rect">
            <a:avLst/>
          </a:prstGeom>
          <a:noFill/>
          <a:ln/>
        </p:spPr>
        <p:txBody>
          <a:bodyPr wrap="square" lIns="0" tIns="0" rIns="0" bIns="0" rtlCol="0" anchor="t"/>
          <a:lstStyle/>
          <a:p>
            <a:pPr marL="0" indent="0" algn="l">
              <a:lnSpc>
                <a:spcPts val="2650"/>
              </a:lnSpc>
              <a:buNone/>
            </a:pPr>
            <a:r>
              <a:rPr lang="en-US" sz="1650" dirty="0">
                <a:solidFill>
                  <a:srgbClr val="151617"/>
                </a:solidFill>
                <a:latin typeface="Inconsolata" pitchFamily="34" charset="0"/>
                <a:ea typeface="Inconsolata" pitchFamily="34" charset="-122"/>
                <a:cs typeface="Inconsolata" pitchFamily="34" charset="-120"/>
              </a:rPr>
              <a:t>• </a:t>
            </a:r>
            <a:r>
              <a:rPr lang="en-US" sz="1650" u="sng" dirty="0">
                <a:solidFill>
                  <a:srgbClr val="151617"/>
                </a:solidFill>
                <a:latin typeface="Inconsolata" pitchFamily="34" charset="0"/>
                <a:ea typeface="Inconsolata" pitchFamily="34" charset="-122"/>
                <a:cs typeface="Inconsolata" pitchFamily="34" charset="-120"/>
              </a:rPr>
              <a:t>Scalability</a:t>
            </a:r>
            <a:r>
              <a:rPr lang="en-US" sz="1650" dirty="0">
                <a:solidFill>
                  <a:srgbClr val="151617"/>
                </a:solidFill>
                <a:latin typeface="Inconsolata" pitchFamily="34" charset="0"/>
                <a:ea typeface="Inconsolata" pitchFamily="34" charset="-122"/>
                <a:cs typeface="Inconsolata" pitchFamily="34" charset="-120"/>
              </a:rPr>
              <a:t>: Adapts to various modulation schemes.</a:t>
            </a:r>
            <a:endParaRPr lang="en-US" sz="1650" dirty="0"/>
          </a:p>
        </p:txBody>
      </p:sp>
      <p:sp>
        <p:nvSpPr>
          <p:cNvPr id="13" name="Text 11"/>
          <p:cNvSpPr/>
          <p:nvPr/>
        </p:nvSpPr>
        <p:spPr>
          <a:xfrm>
            <a:off x="9866828" y="6429613"/>
            <a:ext cx="4034314" cy="1020485"/>
          </a:xfrm>
          <a:prstGeom prst="rect">
            <a:avLst/>
          </a:prstGeom>
          <a:noFill/>
          <a:ln/>
        </p:spPr>
        <p:txBody>
          <a:bodyPr wrap="square" lIns="0" tIns="0" rIns="0" bIns="0" rtlCol="0" anchor="t"/>
          <a:lstStyle/>
          <a:p>
            <a:pPr marL="0" indent="0" algn="l">
              <a:lnSpc>
                <a:spcPts val="2650"/>
              </a:lnSpc>
              <a:buNone/>
            </a:pPr>
            <a:r>
              <a:rPr lang="en-US" sz="1650" dirty="0">
                <a:solidFill>
                  <a:srgbClr val="151617"/>
                </a:solidFill>
                <a:latin typeface="Inconsolata" pitchFamily="34" charset="0"/>
                <a:ea typeface="Inconsolata" pitchFamily="34" charset="-122"/>
                <a:cs typeface="Inconsolata" pitchFamily="34" charset="-120"/>
              </a:rPr>
              <a:t>• </a:t>
            </a:r>
            <a:r>
              <a:rPr lang="en-US" sz="1650" u="sng" dirty="0">
                <a:solidFill>
                  <a:srgbClr val="151617"/>
                </a:solidFill>
                <a:latin typeface="Inconsolata" pitchFamily="34" charset="0"/>
                <a:ea typeface="Inconsolata" pitchFamily="34" charset="-122"/>
                <a:cs typeface="Inconsolata" pitchFamily="34" charset="-120"/>
              </a:rPr>
              <a:t>Hardware-Friendly</a:t>
            </a:r>
            <a:r>
              <a:rPr lang="en-US" sz="1650" dirty="0">
                <a:solidFill>
                  <a:srgbClr val="151617"/>
                </a:solidFill>
                <a:latin typeface="Inconsolata" pitchFamily="34" charset="0"/>
                <a:ea typeface="Inconsolata" pitchFamily="34" charset="-122"/>
                <a:cs typeface="Inconsolata" pitchFamily="34" charset="-120"/>
              </a:rPr>
              <a:t>: Efficient thresholding logic suitable for embedded systems.</a:t>
            </a:r>
            <a:endParaRPr lang="en-US" sz="1650" dirty="0"/>
          </a:p>
        </p:txBody>
      </p:sp>
      <p:pic>
        <p:nvPicPr>
          <p:cNvPr id="15" name="Picture 14" descr="A white background with black and white clouds&#10;&#10;Description automatically generated with medium confidence">
            <a:extLst>
              <a:ext uri="{FF2B5EF4-FFF2-40B4-BE49-F238E27FC236}">
                <a16:creationId xmlns:a16="http://schemas.microsoft.com/office/drawing/2014/main" id="{F599EB01-89C0-E23B-C705-B53C4DD6DDE4}"/>
              </a:ext>
            </a:extLst>
          </p:cNvPr>
          <p:cNvPicPr>
            <a:picLocks noChangeAspect="1"/>
          </p:cNvPicPr>
          <p:nvPr/>
        </p:nvPicPr>
        <p:blipFill>
          <a:blip r:embed="rId3"/>
          <a:stretch>
            <a:fillRect/>
          </a:stretch>
        </p:blipFill>
        <p:spPr>
          <a:xfrm>
            <a:off x="12319000" y="7708900"/>
            <a:ext cx="2311400" cy="520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568285" y="577691"/>
            <a:ext cx="4059674" cy="507444"/>
          </a:xfrm>
          <a:prstGeom prst="rect">
            <a:avLst/>
          </a:prstGeom>
          <a:noFill/>
          <a:ln/>
        </p:spPr>
        <p:txBody>
          <a:bodyPr wrap="none" lIns="0" tIns="0" rIns="0" bIns="0" rtlCol="0" anchor="t"/>
          <a:lstStyle/>
          <a:p>
            <a:pPr marL="0" indent="0">
              <a:lnSpc>
                <a:spcPts val="3950"/>
              </a:lnSpc>
              <a:buNone/>
            </a:pPr>
            <a:r>
              <a:rPr lang="en-US" sz="3150" b="1" dirty="0">
                <a:solidFill>
                  <a:srgbClr val="151617"/>
                </a:solidFill>
                <a:latin typeface="Montserrat Black" pitchFamily="34" charset="0"/>
                <a:ea typeface="Montserrat Black" pitchFamily="34" charset="-122"/>
                <a:cs typeface="Montserrat Black" pitchFamily="34" charset="-120"/>
              </a:rPr>
              <a:t>Milestones</a:t>
            </a:r>
            <a:endParaRPr lang="en-US" sz="3150" dirty="0"/>
          </a:p>
        </p:txBody>
      </p:sp>
      <p:sp>
        <p:nvSpPr>
          <p:cNvPr id="3" name="Shape 1"/>
          <p:cNvSpPr/>
          <p:nvPr/>
        </p:nvSpPr>
        <p:spPr>
          <a:xfrm>
            <a:off x="800338" y="1409819"/>
            <a:ext cx="22860" cy="6242090"/>
          </a:xfrm>
          <a:prstGeom prst="roundRect">
            <a:avLst>
              <a:gd name="adj" fmla="val 40000"/>
            </a:avLst>
          </a:prstGeom>
          <a:solidFill>
            <a:srgbClr val="000000">
              <a:alpha val="8000"/>
            </a:srgbClr>
          </a:solidFill>
          <a:ln/>
        </p:spPr>
        <p:txBody>
          <a:bodyPr/>
          <a:lstStyle/>
          <a:p>
            <a:endParaRPr lang="en-US"/>
          </a:p>
        </p:txBody>
      </p:sp>
      <p:sp>
        <p:nvSpPr>
          <p:cNvPr id="4" name="Shape 2"/>
          <p:cNvSpPr/>
          <p:nvPr/>
        </p:nvSpPr>
        <p:spPr>
          <a:xfrm>
            <a:off x="971550" y="1763673"/>
            <a:ext cx="568285" cy="22860"/>
          </a:xfrm>
          <a:prstGeom prst="roundRect">
            <a:avLst>
              <a:gd name="adj" fmla="val 40000"/>
            </a:avLst>
          </a:prstGeom>
          <a:solidFill>
            <a:srgbClr val="151617"/>
          </a:solidFill>
          <a:ln/>
        </p:spPr>
        <p:txBody>
          <a:bodyPr/>
          <a:lstStyle/>
          <a:p>
            <a:endParaRPr lang="en-US"/>
          </a:p>
        </p:txBody>
      </p:sp>
      <p:sp>
        <p:nvSpPr>
          <p:cNvPr id="5" name="Shape 3"/>
          <p:cNvSpPr/>
          <p:nvPr/>
        </p:nvSpPr>
        <p:spPr>
          <a:xfrm>
            <a:off x="629126" y="1592461"/>
            <a:ext cx="365284" cy="365284"/>
          </a:xfrm>
          <a:prstGeom prst="roundRect">
            <a:avLst>
              <a:gd name="adj" fmla="val 2503"/>
            </a:avLst>
          </a:prstGeom>
          <a:solidFill>
            <a:srgbClr val="F8F8F8"/>
          </a:solidFill>
          <a:ln w="7620">
            <a:solidFill>
              <a:srgbClr val="151617"/>
            </a:solidFill>
            <a:prstDash val="solid"/>
          </a:ln>
          <a:effectLst>
            <a:outerShdw dist="13970" dir="2700000" algn="bl" rotWithShape="0">
              <a:srgbClr val="151617">
                <a:alpha val="100000"/>
              </a:srgbClr>
            </a:outerShdw>
          </a:effectLst>
        </p:spPr>
        <p:txBody>
          <a:bodyPr/>
          <a:lstStyle/>
          <a:p>
            <a:endParaRPr lang="en-US"/>
          </a:p>
        </p:txBody>
      </p:sp>
      <p:sp>
        <p:nvSpPr>
          <p:cNvPr id="6" name="Text 4"/>
          <p:cNvSpPr/>
          <p:nvPr/>
        </p:nvSpPr>
        <p:spPr>
          <a:xfrm>
            <a:off x="760809" y="1653302"/>
            <a:ext cx="101798" cy="243602"/>
          </a:xfrm>
          <a:prstGeom prst="rect">
            <a:avLst/>
          </a:prstGeom>
          <a:noFill/>
          <a:ln/>
        </p:spPr>
        <p:txBody>
          <a:bodyPr wrap="none" lIns="0" tIns="0" rIns="0" bIns="0" rtlCol="0" anchor="t"/>
          <a:lstStyle/>
          <a:p>
            <a:pPr marL="0" indent="0" algn="ctr">
              <a:lnSpc>
                <a:spcPts val="1900"/>
              </a:lnSpc>
              <a:buNone/>
            </a:pPr>
            <a:r>
              <a:rPr lang="en-US" sz="1900" b="1" dirty="0">
                <a:solidFill>
                  <a:srgbClr val="151617"/>
                </a:solidFill>
                <a:latin typeface="Montserrat Black" pitchFamily="34" charset="0"/>
                <a:ea typeface="Montserrat Black" pitchFamily="34" charset="-122"/>
                <a:cs typeface="Montserrat Black" pitchFamily="34" charset="-120"/>
              </a:rPr>
              <a:t>1</a:t>
            </a:r>
            <a:endParaRPr lang="en-US" sz="1900" dirty="0"/>
          </a:p>
        </p:txBody>
      </p:sp>
      <p:sp>
        <p:nvSpPr>
          <p:cNvPr id="7" name="Text 5"/>
          <p:cNvSpPr/>
          <p:nvPr/>
        </p:nvSpPr>
        <p:spPr>
          <a:xfrm>
            <a:off x="1704856" y="1572101"/>
            <a:ext cx="2695694" cy="253722"/>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Integrating I/O Interface</a:t>
            </a:r>
            <a:endParaRPr lang="en-US" sz="1550" dirty="0"/>
          </a:p>
        </p:txBody>
      </p:sp>
      <p:sp>
        <p:nvSpPr>
          <p:cNvPr id="8" name="Text 6"/>
          <p:cNvSpPr/>
          <p:nvPr/>
        </p:nvSpPr>
        <p:spPr>
          <a:xfrm>
            <a:off x="1704856" y="1923217"/>
            <a:ext cx="12357259" cy="51958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Firstly, we have to integrate a interface so that we can give directly input to the FPGA and display the result on the LCD display or any other output device. </a:t>
            </a:r>
            <a:r>
              <a:rPr lang="en-US" sz="1250" i="1" dirty="0">
                <a:solidFill>
                  <a:srgbClr val="151617"/>
                </a:solidFill>
                <a:latin typeface="Inconsolata" pitchFamily="34" charset="0"/>
                <a:ea typeface="Inconsolata" pitchFamily="34" charset="-122"/>
                <a:cs typeface="Inconsolata" pitchFamily="34" charset="-120"/>
              </a:rPr>
              <a:t>Required Time - 6 months</a:t>
            </a:r>
            <a:endParaRPr lang="en-US" sz="1250" dirty="0"/>
          </a:p>
        </p:txBody>
      </p:sp>
      <p:sp>
        <p:nvSpPr>
          <p:cNvPr id="9" name="Text 7"/>
          <p:cNvSpPr/>
          <p:nvPr/>
        </p:nvSpPr>
        <p:spPr>
          <a:xfrm>
            <a:off x="1704856" y="2540198"/>
            <a:ext cx="12357259" cy="259794"/>
          </a:xfrm>
          <a:prstGeom prst="rect">
            <a:avLst/>
          </a:prstGeom>
          <a:noFill/>
          <a:ln/>
        </p:spPr>
        <p:txBody>
          <a:bodyPr wrap="none" lIns="0" tIns="0" rIns="0" bIns="0" rtlCol="0" anchor="t"/>
          <a:lstStyle/>
          <a:p>
            <a:pPr marL="0" indent="0" algn="l">
              <a:lnSpc>
                <a:spcPts val="2000"/>
              </a:lnSpc>
              <a:buNone/>
            </a:pPr>
            <a:r>
              <a:rPr lang="en-US" sz="1250" i="1" u="sng" dirty="0">
                <a:solidFill>
                  <a:srgbClr val="151617"/>
                </a:solidFill>
                <a:latin typeface="Inconsolata" pitchFamily="34" charset="0"/>
                <a:ea typeface="Inconsolata" pitchFamily="34" charset="-122"/>
                <a:cs typeface="Inconsolata" pitchFamily="34" charset="-120"/>
              </a:rPr>
              <a:t>Targets</a:t>
            </a:r>
            <a:r>
              <a:rPr lang="en-US" sz="1250" dirty="0">
                <a:solidFill>
                  <a:srgbClr val="151617"/>
                </a:solidFill>
                <a:latin typeface="Inconsolata" pitchFamily="34" charset="0"/>
                <a:ea typeface="Inconsolata" pitchFamily="34" charset="-122"/>
                <a:cs typeface="Inconsolata" pitchFamily="34" charset="-120"/>
              </a:rPr>
              <a:t> - We will integrate an input and an output device. Possible input device might be – Transponders and Receiving Antennas.</a:t>
            </a:r>
            <a:endParaRPr lang="en-US" sz="1250" dirty="0"/>
          </a:p>
        </p:txBody>
      </p:sp>
      <p:sp>
        <p:nvSpPr>
          <p:cNvPr id="10" name="Shape 8"/>
          <p:cNvSpPr/>
          <p:nvPr/>
        </p:nvSpPr>
        <p:spPr>
          <a:xfrm>
            <a:off x="971550" y="3478411"/>
            <a:ext cx="568285" cy="22860"/>
          </a:xfrm>
          <a:prstGeom prst="roundRect">
            <a:avLst>
              <a:gd name="adj" fmla="val 40000"/>
            </a:avLst>
          </a:prstGeom>
          <a:solidFill>
            <a:srgbClr val="151617"/>
          </a:solidFill>
          <a:ln/>
        </p:spPr>
        <p:txBody>
          <a:bodyPr/>
          <a:lstStyle/>
          <a:p>
            <a:endParaRPr lang="en-US"/>
          </a:p>
        </p:txBody>
      </p:sp>
      <p:sp>
        <p:nvSpPr>
          <p:cNvPr id="11" name="Shape 9"/>
          <p:cNvSpPr/>
          <p:nvPr/>
        </p:nvSpPr>
        <p:spPr>
          <a:xfrm>
            <a:off x="629126" y="3307199"/>
            <a:ext cx="365284" cy="365284"/>
          </a:xfrm>
          <a:prstGeom prst="roundRect">
            <a:avLst>
              <a:gd name="adj" fmla="val 2503"/>
            </a:avLst>
          </a:prstGeom>
          <a:solidFill>
            <a:srgbClr val="F8F8F8"/>
          </a:solidFill>
          <a:ln w="7620">
            <a:solidFill>
              <a:srgbClr val="151617"/>
            </a:solidFill>
            <a:prstDash val="solid"/>
          </a:ln>
          <a:effectLst>
            <a:outerShdw dist="13970" dir="2700000" algn="bl" rotWithShape="0">
              <a:srgbClr val="151617">
                <a:alpha val="100000"/>
              </a:srgbClr>
            </a:outerShdw>
          </a:effectLst>
        </p:spPr>
        <p:txBody>
          <a:bodyPr/>
          <a:lstStyle/>
          <a:p>
            <a:endParaRPr lang="en-US"/>
          </a:p>
        </p:txBody>
      </p:sp>
      <p:sp>
        <p:nvSpPr>
          <p:cNvPr id="12" name="Text 10"/>
          <p:cNvSpPr/>
          <p:nvPr/>
        </p:nvSpPr>
        <p:spPr>
          <a:xfrm>
            <a:off x="737711" y="3368040"/>
            <a:ext cx="148114" cy="243602"/>
          </a:xfrm>
          <a:prstGeom prst="rect">
            <a:avLst/>
          </a:prstGeom>
          <a:noFill/>
          <a:ln/>
        </p:spPr>
        <p:txBody>
          <a:bodyPr wrap="none" lIns="0" tIns="0" rIns="0" bIns="0" rtlCol="0" anchor="t"/>
          <a:lstStyle/>
          <a:p>
            <a:pPr marL="0" indent="0" algn="ctr">
              <a:lnSpc>
                <a:spcPts val="1900"/>
              </a:lnSpc>
              <a:buNone/>
            </a:pPr>
            <a:r>
              <a:rPr lang="en-US" sz="1900" b="1" dirty="0">
                <a:solidFill>
                  <a:srgbClr val="151617"/>
                </a:solidFill>
                <a:latin typeface="Montserrat Black" pitchFamily="34" charset="0"/>
                <a:ea typeface="Montserrat Black" pitchFamily="34" charset="-122"/>
                <a:cs typeface="Montserrat Black" pitchFamily="34" charset="-120"/>
              </a:rPr>
              <a:t>2</a:t>
            </a:r>
            <a:endParaRPr lang="en-US" sz="1900" dirty="0"/>
          </a:p>
        </p:txBody>
      </p:sp>
      <p:sp>
        <p:nvSpPr>
          <p:cNvPr id="13" name="Text 11"/>
          <p:cNvSpPr/>
          <p:nvPr/>
        </p:nvSpPr>
        <p:spPr>
          <a:xfrm>
            <a:off x="1704856" y="3286839"/>
            <a:ext cx="5994559" cy="253722"/>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Implementation of AIML model directly onto the FPGA</a:t>
            </a:r>
            <a:endParaRPr lang="en-US" sz="1550" dirty="0"/>
          </a:p>
        </p:txBody>
      </p:sp>
      <p:sp>
        <p:nvSpPr>
          <p:cNvPr id="14" name="Text 12"/>
          <p:cNvSpPr/>
          <p:nvPr/>
        </p:nvSpPr>
        <p:spPr>
          <a:xfrm>
            <a:off x="1704856" y="3637955"/>
            <a:ext cx="12357259" cy="51958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Implementation of the ML algorithm onto the FPGA. This involves porting the model to a hardware-compatible format and optimizing its performance. </a:t>
            </a:r>
          </a:p>
          <a:p>
            <a:pPr marL="0" indent="0" algn="l">
              <a:lnSpc>
                <a:spcPts val="2000"/>
              </a:lnSpc>
              <a:buNone/>
            </a:pPr>
            <a:r>
              <a:rPr lang="en-US" sz="1250" i="1" dirty="0">
                <a:solidFill>
                  <a:srgbClr val="151617"/>
                </a:solidFill>
                <a:latin typeface="Inconsolata" pitchFamily="34" charset="0"/>
                <a:ea typeface="Inconsolata" pitchFamily="34" charset="-122"/>
                <a:cs typeface="Inconsolata" pitchFamily="34" charset="-120"/>
              </a:rPr>
              <a:t>Required Time - 12 months</a:t>
            </a:r>
            <a:endParaRPr lang="en-US" sz="1250" dirty="0"/>
          </a:p>
        </p:txBody>
      </p:sp>
      <p:sp>
        <p:nvSpPr>
          <p:cNvPr id="15" name="Text 13"/>
          <p:cNvSpPr/>
          <p:nvPr/>
        </p:nvSpPr>
        <p:spPr>
          <a:xfrm>
            <a:off x="1704856" y="4254937"/>
            <a:ext cx="12357259" cy="779383"/>
          </a:xfrm>
          <a:prstGeom prst="rect">
            <a:avLst/>
          </a:prstGeom>
          <a:noFill/>
          <a:ln/>
        </p:spPr>
        <p:txBody>
          <a:bodyPr wrap="square" lIns="0" tIns="0" rIns="0" bIns="0" rtlCol="0" anchor="t"/>
          <a:lstStyle/>
          <a:p>
            <a:pPr marL="0" indent="0" algn="l">
              <a:lnSpc>
                <a:spcPts val="2000"/>
              </a:lnSpc>
              <a:buNone/>
            </a:pPr>
            <a:r>
              <a:rPr lang="en-US" sz="1250" i="1" u="sng" dirty="0">
                <a:solidFill>
                  <a:srgbClr val="151617"/>
                </a:solidFill>
                <a:latin typeface="Inconsolata" pitchFamily="34" charset="0"/>
                <a:ea typeface="Inconsolata" pitchFamily="34" charset="-122"/>
                <a:cs typeface="Inconsolata" pitchFamily="34" charset="-120"/>
              </a:rPr>
              <a:t>Targets</a:t>
            </a:r>
            <a:r>
              <a:rPr lang="en-US" sz="1250" dirty="0">
                <a:solidFill>
                  <a:srgbClr val="151617"/>
                </a:solidFill>
                <a:latin typeface="Inconsolata" pitchFamily="34" charset="0"/>
                <a:ea typeface="Inconsolata" pitchFamily="34" charset="-122"/>
                <a:cs typeface="Inconsolata" pitchFamily="34" charset="-120"/>
              </a:rPr>
              <a:t> - We require experienced people with knowledge about FPGA and its hardware. We will hire them and determine a solution. We are currently exploring a option of compiling the whole ML model into a Bitstream. We also have a possible solution of deploying the ML model onto a Nvidia Jetson nano kit and bundle it together with the FPGA.</a:t>
            </a:r>
            <a:endParaRPr lang="en-US" sz="1250" dirty="0"/>
          </a:p>
        </p:txBody>
      </p:sp>
      <p:sp>
        <p:nvSpPr>
          <p:cNvPr id="16" name="Shape 14"/>
          <p:cNvSpPr/>
          <p:nvPr/>
        </p:nvSpPr>
        <p:spPr>
          <a:xfrm>
            <a:off x="971550" y="5712738"/>
            <a:ext cx="568285" cy="22860"/>
          </a:xfrm>
          <a:prstGeom prst="roundRect">
            <a:avLst>
              <a:gd name="adj" fmla="val 40000"/>
            </a:avLst>
          </a:prstGeom>
          <a:solidFill>
            <a:srgbClr val="151617"/>
          </a:solidFill>
          <a:ln/>
        </p:spPr>
        <p:txBody>
          <a:bodyPr/>
          <a:lstStyle/>
          <a:p>
            <a:endParaRPr lang="en-US"/>
          </a:p>
        </p:txBody>
      </p:sp>
      <p:sp>
        <p:nvSpPr>
          <p:cNvPr id="17" name="Shape 15"/>
          <p:cNvSpPr/>
          <p:nvPr/>
        </p:nvSpPr>
        <p:spPr>
          <a:xfrm>
            <a:off x="629126" y="5541526"/>
            <a:ext cx="365284" cy="365284"/>
          </a:xfrm>
          <a:prstGeom prst="roundRect">
            <a:avLst>
              <a:gd name="adj" fmla="val 2503"/>
            </a:avLst>
          </a:prstGeom>
          <a:solidFill>
            <a:srgbClr val="F8F8F8"/>
          </a:solidFill>
          <a:ln w="7620">
            <a:solidFill>
              <a:srgbClr val="151617"/>
            </a:solidFill>
            <a:prstDash val="solid"/>
          </a:ln>
          <a:effectLst>
            <a:outerShdw dist="13970" dir="2700000" algn="bl" rotWithShape="0">
              <a:srgbClr val="151617">
                <a:alpha val="100000"/>
              </a:srgbClr>
            </a:outerShdw>
          </a:effectLst>
        </p:spPr>
        <p:txBody>
          <a:bodyPr/>
          <a:lstStyle/>
          <a:p>
            <a:endParaRPr lang="en-US"/>
          </a:p>
        </p:txBody>
      </p:sp>
      <p:sp>
        <p:nvSpPr>
          <p:cNvPr id="18" name="Text 16"/>
          <p:cNvSpPr/>
          <p:nvPr/>
        </p:nvSpPr>
        <p:spPr>
          <a:xfrm>
            <a:off x="736997" y="5602367"/>
            <a:ext cx="149543" cy="243602"/>
          </a:xfrm>
          <a:prstGeom prst="rect">
            <a:avLst/>
          </a:prstGeom>
          <a:noFill/>
          <a:ln/>
        </p:spPr>
        <p:txBody>
          <a:bodyPr wrap="none" lIns="0" tIns="0" rIns="0" bIns="0" rtlCol="0" anchor="t"/>
          <a:lstStyle/>
          <a:p>
            <a:pPr marL="0" indent="0" algn="ctr">
              <a:lnSpc>
                <a:spcPts val="1900"/>
              </a:lnSpc>
              <a:buNone/>
            </a:pPr>
            <a:r>
              <a:rPr lang="en-US" sz="1900" b="1" dirty="0">
                <a:solidFill>
                  <a:srgbClr val="151617"/>
                </a:solidFill>
                <a:latin typeface="Montserrat Black" pitchFamily="34" charset="0"/>
                <a:ea typeface="Montserrat Black" pitchFamily="34" charset="-122"/>
                <a:cs typeface="Montserrat Black" pitchFamily="34" charset="-120"/>
              </a:rPr>
              <a:t>3</a:t>
            </a:r>
            <a:endParaRPr lang="en-US" sz="1900" dirty="0"/>
          </a:p>
        </p:txBody>
      </p:sp>
      <p:sp>
        <p:nvSpPr>
          <p:cNvPr id="19" name="Text 17"/>
          <p:cNvSpPr/>
          <p:nvPr/>
        </p:nvSpPr>
        <p:spPr>
          <a:xfrm>
            <a:off x="1704856" y="5521166"/>
            <a:ext cx="3047762" cy="253722"/>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Testing and Benchmarking </a:t>
            </a:r>
            <a:endParaRPr lang="en-US" sz="1550" dirty="0"/>
          </a:p>
        </p:txBody>
      </p:sp>
      <p:sp>
        <p:nvSpPr>
          <p:cNvPr id="20" name="Text 18"/>
          <p:cNvSpPr/>
          <p:nvPr/>
        </p:nvSpPr>
        <p:spPr>
          <a:xfrm>
            <a:off x="1704856" y="5872282"/>
            <a:ext cx="12357259" cy="519589"/>
          </a:xfrm>
          <a:prstGeom prst="rect">
            <a:avLst/>
          </a:prstGeom>
          <a:noFill/>
          <a:ln/>
        </p:spPr>
        <p:txBody>
          <a:bodyPr wrap="squar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Integration and testing of the I/O device and the deployed ML model. This stage focuses on ensuring seamless operation of the FPGA on the consumer end. </a:t>
            </a:r>
            <a:r>
              <a:rPr lang="en-US" sz="1250" i="1" dirty="0">
                <a:solidFill>
                  <a:srgbClr val="151617"/>
                </a:solidFill>
                <a:latin typeface="Inconsolata" pitchFamily="34" charset="0"/>
                <a:ea typeface="Inconsolata" pitchFamily="34" charset="-122"/>
                <a:cs typeface="Inconsolata" pitchFamily="34" charset="-120"/>
              </a:rPr>
              <a:t>Required Time - 3 months</a:t>
            </a:r>
            <a:endParaRPr lang="en-US" sz="1250" dirty="0"/>
          </a:p>
        </p:txBody>
      </p:sp>
      <p:sp>
        <p:nvSpPr>
          <p:cNvPr id="21" name="Shape 19"/>
          <p:cNvSpPr/>
          <p:nvPr/>
        </p:nvSpPr>
        <p:spPr>
          <a:xfrm>
            <a:off x="971550" y="7070288"/>
            <a:ext cx="568285" cy="22860"/>
          </a:xfrm>
          <a:prstGeom prst="roundRect">
            <a:avLst>
              <a:gd name="adj" fmla="val 40000"/>
            </a:avLst>
          </a:prstGeom>
          <a:solidFill>
            <a:srgbClr val="151617"/>
          </a:solidFill>
          <a:ln/>
        </p:spPr>
        <p:txBody>
          <a:bodyPr/>
          <a:lstStyle/>
          <a:p>
            <a:endParaRPr lang="en-US"/>
          </a:p>
        </p:txBody>
      </p:sp>
      <p:sp>
        <p:nvSpPr>
          <p:cNvPr id="22" name="Shape 20"/>
          <p:cNvSpPr/>
          <p:nvPr/>
        </p:nvSpPr>
        <p:spPr>
          <a:xfrm>
            <a:off x="629126" y="6899077"/>
            <a:ext cx="365284" cy="365284"/>
          </a:xfrm>
          <a:prstGeom prst="roundRect">
            <a:avLst>
              <a:gd name="adj" fmla="val 2503"/>
            </a:avLst>
          </a:prstGeom>
          <a:solidFill>
            <a:srgbClr val="F8F8F8"/>
          </a:solidFill>
          <a:ln w="7620">
            <a:solidFill>
              <a:srgbClr val="151617"/>
            </a:solidFill>
            <a:prstDash val="solid"/>
          </a:ln>
          <a:effectLst>
            <a:outerShdw dist="13970" dir="2700000" algn="bl" rotWithShape="0">
              <a:srgbClr val="151617">
                <a:alpha val="100000"/>
              </a:srgbClr>
            </a:outerShdw>
          </a:effectLst>
        </p:spPr>
        <p:txBody>
          <a:bodyPr/>
          <a:lstStyle/>
          <a:p>
            <a:endParaRPr lang="en-US"/>
          </a:p>
        </p:txBody>
      </p:sp>
      <p:sp>
        <p:nvSpPr>
          <p:cNvPr id="23" name="Text 21"/>
          <p:cNvSpPr/>
          <p:nvPr/>
        </p:nvSpPr>
        <p:spPr>
          <a:xfrm>
            <a:off x="724972" y="6959917"/>
            <a:ext cx="173474" cy="243602"/>
          </a:xfrm>
          <a:prstGeom prst="rect">
            <a:avLst/>
          </a:prstGeom>
          <a:noFill/>
          <a:ln/>
        </p:spPr>
        <p:txBody>
          <a:bodyPr wrap="none" lIns="0" tIns="0" rIns="0" bIns="0" rtlCol="0" anchor="t"/>
          <a:lstStyle/>
          <a:p>
            <a:pPr marL="0" indent="0" algn="ctr">
              <a:lnSpc>
                <a:spcPts val="1900"/>
              </a:lnSpc>
              <a:buNone/>
            </a:pPr>
            <a:r>
              <a:rPr lang="en-US" sz="1900" b="1" dirty="0">
                <a:solidFill>
                  <a:srgbClr val="151617"/>
                </a:solidFill>
                <a:latin typeface="Montserrat Black" pitchFamily="34" charset="0"/>
                <a:ea typeface="Montserrat Black" pitchFamily="34" charset="-122"/>
                <a:cs typeface="Montserrat Black" pitchFamily="34" charset="-120"/>
              </a:rPr>
              <a:t>4</a:t>
            </a:r>
            <a:endParaRPr lang="en-US" sz="1900" dirty="0"/>
          </a:p>
        </p:txBody>
      </p:sp>
      <p:sp>
        <p:nvSpPr>
          <p:cNvPr id="24" name="Text 22"/>
          <p:cNvSpPr/>
          <p:nvPr/>
        </p:nvSpPr>
        <p:spPr>
          <a:xfrm>
            <a:off x="1704856" y="6878717"/>
            <a:ext cx="2029778" cy="253722"/>
          </a:xfrm>
          <a:prstGeom prst="rect">
            <a:avLst/>
          </a:prstGeom>
          <a:noFill/>
          <a:ln/>
        </p:spPr>
        <p:txBody>
          <a:bodyPr wrap="none" lIns="0" tIns="0" rIns="0" bIns="0" rtlCol="0" anchor="t"/>
          <a:lstStyle/>
          <a:p>
            <a:pPr marL="0" indent="0" algn="l">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Product Finishing</a:t>
            </a:r>
            <a:endParaRPr lang="en-US" sz="1550" dirty="0"/>
          </a:p>
        </p:txBody>
      </p:sp>
      <p:sp>
        <p:nvSpPr>
          <p:cNvPr id="25" name="Text 23"/>
          <p:cNvSpPr/>
          <p:nvPr/>
        </p:nvSpPr>
        <p:spPr>
          <a:xfrm>
            <a:off x="1704856" y="7229832"/>
            <a:ext cx="12357259" cy="259794"/>
          </a:xfrm>
          <a:prstGeom prst="rect">
            <a:avLst/>
          </a:prstGeom>
          <a:noFill/>
          <a:ln/>
        </p:spPr>
        <p:txBody>
          <a:bodyPr wrap="none" lIns="0" tIns="0" rIns="0" bIns="0" rtlCol="0" anchor="t"/>
          <a:lstStyle/>
          <a:p>
            <a:pPr marL="0" indent="0" algn="l">
              <a:lnSpc>
                <a:spcPts val="2000"/>
              </a:lnSpc>
              <a:buNone/>
            </a:pPr>
            <a:r>
              <a:rPr lang="en-US" sz="1250" dirty="0">
                <a:solidFill>
                  <a:srgbClr val="151617"/>
                </a:solidFill>
                <a:latin typeface="Inconsolata" pitchFamily="34" charset="0"/>
                <a:ea typeface="Inconsolata" pitchFamily="34" charset="-122"/>
                <a:cs typeface="Inconsolata" pitchFamily="34" charset="-120"/>
              </a:rPr>
              <a:t>This stage involves packaging the whole project into a single deliverable item and improving its design aesthetics.</a:t>
            </a:r>
            <a:endParaRPr lang="en-US" sz="1250" dirty="0"/>
          </a:p>
        </p:txBody>
      </p:sp>
      <p:pic>
        <p:nvPicPr>
          <p:cNvPr id="27" name="Picture 26" descr="A white background with black and white clouds&#10;&#10;Description automatically generated with medium confidence">
            <a:extLst>
              <a:ext uri="{FF2B5EF4-FFF2-40B4-BE49-F238E27FC236}">
                <a16:creationId xmlns:a16="http://schemas.microsoft.com/office/drawing/2014/main" id="{5CBC72E1-6931-5B7C-C3BF-5EAC820995DA}"/>
              </a:ext>
            </a:extLst>
          </p:cNvPr>
          <p:cNvPicPr>
            <a:picLocks noChangeAspect="1"/>
          </p:cNvPicPr>
          <p:nvPr/>
        </p:nvPicPr>
        <p:blipFill>
          <a:blip r:embed="rId3"/>
          <a:stretch>
            <a:fillRect/>
          </a:stretch>
        </p:blipFill>
        <p:spPr>
          <a:xfrm>
            <a:off x="12319000" y="7651909"/>
            <a:ext cx="2311400" cy="520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745569"/>
            <a:ext cx="6367224"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Project Team Details</a:t>
            </a:r>
            <a:endParaRPr lang="en-US" sz="4450" dirty="0"/>
          </a:p>
        </p:txBody>
      </p:sp>
      <p:sp>
        <p:nvSpPr>
          <p:cNvPr id="3" name="Shape 1"/>
          <p:cNvSpPr/>
          <p:nvPr/>
        </p:nvSpPr>
        <p:spPr>
          <a:xfrm>
            <a:off x="793790" y="1907977"/>
            <a:ext cx="6408063" cy="3045976"/>
          </a:xfrm>
          <a:prstGeom prst="roundRect">
            <a:avLst>
              <a:gd name="adj" fmla="val 300"/>
            </a:avLst>
          </a:prstGeom>
          <a:solidFill>
            <a:srgbClr val="F8F8F8"/>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4" name="Text 2"/>
          <p:cNvSpPr/>
          <p:nvPr/>
        </p:nvSpPr>
        <p:spPr>
          <a:xfrm>
            <a:off x="1028224" y="214241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Desired Profile</a:t>
            </a:r>
            <a:endParaRPr lang="en-US" sz="2200" dirty="0"/>
          </a:p>
        </p:txBody>
      </p:sp>
      <p:sp>
        <p:nvSpPr>
          <p:cNvPr id="5" name="Text 3"/>
          <p:cNvSpPr/>
          <p:nvPr/>
        </p:nvSpPr>
        <p:spPr>
          <a:xfrm>
            <a:off x="1028224" y="2632829"/>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We seek team members with expertise in Electronics and experience with FPGAs. </a:t>
            </a:r>
            <a:endParaRPr lang="en-US" sz="1750" dirty="0"/>
          </a:p>
        </p:txBody>
      </p:sp>
      <p:sp>
        <p:nvSpPr>
          <p:cNvPr id="6" name="Text 4"/>
          <p:cNvSpPr/>
          <p:nvPr/>
        </p:nvSpPr>
        <p:spPr>
          <a:xfrm>
            <a:off x="1028224" y="3494723"/>
            <a:ext cx="5939195" cy="362903"/>
          </a:xfrm>
          <a:prstGeom prst="rect">
            <a:avLst/>
          </a:prstGeom>
          <a:noFill/>
          <a:ln/>
        </p:spPr>
        <p:txBody>
          <a:bodyPr wrap="non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A background in electrical engineering is ideal.</a:t>
            </a:r>
            <a:endParaRPr lang="en-US" sz="1750" dirty="0"/>
          </a:p>
        </p:txBody>
      </p:sp>
      <p:sp>
        <p:nvSpPr>
          <p:cNvPr id="7" name="Text 5"/>
          <p:cNvSpPr/>
          <p:nvPr/>
        </p:nvSpPr>
        <p:spPr>
          <a:xfrm>
            <a:off x="1028224" y="3993713"/>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Also someone with business background to run the business end of operations.</a:t>
            </a:r>
            <a:endParaRPr lang="en-US" sz="1750" dirty="0"/>
          </a:p>
        </p:txBody>
      </p:sp>
      <p:sp>
        <p:nvSpPr>
          <p:cNvPr id="8" name="Shape 6"/>
          <p:cNvSpPr/>
          <p:nvPr/>
        </p:nvSpPr>
        <p:spPr>
          <a:xfrm>
            <a:off x="7428667" y="1907977"/>
            <a:ext cx="6408063" cy="3045976"/>
          </a:xfrm>
          <a:prstGeom prst="roundRect">
            <a:avLst>
              <a:gd name="adj" fmla="val 300"/>
            </a:avLst>
          </a:prstGeom>
          <a:solidFill>
            <a:srgbClr val="F8F8F8"/>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9" name="Text 7"/>
          <p:cNvSpPr/>
          <p:nvPr/>
        </p:nvSpPr>
        <p:spPr>
          <a:xfrm>
            <a:off x="7663101" y="2142411"/>
            <a:ext cx="3327440"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Identified Candidates</a:t>
            </a:r>
            <a:endParaRPr lang="en-US" sz="2200" dirty="0"/>
          </a:p>
        </p:txBody>
      </p:sp>
      <p:sp>
        <p:nvSpPr>
          <p:cNvPr id="10" name="Text 8"/>
          <p:cNvSpPr/>
          <p:nvPr/>
        </p:nvSpPr>
        <p:spPr>
          <a:xfrm>
            <a:off x="7663101" y="2632829"/>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We are currently exploring potential candidates from various networks and online platforms.</a:t>
            </a:r>
            <a:endParaRPr lang="en-US" sz="1750" dirty="0"/>
          </a:p>
        </p:txBody>
      </p:sp>
      <p:sp>
        <p:nvSpPr>
          <p:cNvPr id="11" name="Text 9"/>
          <p:cNvSpPr/>
          <p:nvPr/>
        </p:nvSpPr>
        <p:spPr>
          <a:xfrm>
            <a:off x="7663101" y="3494723"/>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We have currently identified some M.Tech and PhD students qualified to work on this project.</a:t>
            </a:r>
            <a:endParaRPr lang="en-US" sz="1750" dirty="0"/>
          </a:p>
        </p:txBody>
      </p:sp>
      <p:sp>
        <p:nvSpPr>
          <p:cNvPr id="12" name="Shape 10"/>
          <p:cNvSpPr/>
          <p:nvPr/>
        </p:nvSpPr>
        <p:spPr>
          <a:xfrm>
            <a:off x="793790" y="5180767"/>
            <a:ext cx="13042821" cy="1685092"/>
          </a:xfrm>
          <a:prstGeom prst="roundRect">
            <a:avLst>
              <a:gd name="adj" fmla="val 543"/>
            </a:avLst>
          </a:prstGeom>
          <a:solidFill>
            <a:srgbClr val="F8F8F8"/>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13" name="Text 11"/>
          <p:cNvSpPr/>
          <p:nvPr/>
        </p:nvSpPr>
        <p:spPr>
          <a:xfrm>
            <a:off x="1028224" y="5415201"/>
            <a:ext cx="3228261"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Business Orientation</a:t>
            </a:r>
            <a:endParaRPr lang="en-US" sz="2200" dirty="0"/>
          </a:p>
        </p:txBody>
      </p:sp>
      <p:sp>
        <p:nvSpPr>
          <p:cNvPr id="14" name="Text 12"/>
          <p:cNvSpPr/>
          <p:nvPr/>
        </p:nvSpPr>
        <p:spPr>
          <a:xfrm>
            <a:off x="1028224" y="5905619"/>
            <a:ext cx="12573953"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We intend to recruit a team member with strong business acumen and experience in the electronics and communication sector.</a:t>
            </a:r>
            <a:endParaRPr lang="en-US" sz="1750" dirty="0"/>
          </a:p>
        </p:txBody>
      </p:sp>
      <p:sp>
        <p:nvSpPr>
          <p:cNvPr id="15" name="Text 13"/>
          <p:cNvSpPr/>
          <p:nvPr/>
        </p:nvSpPr>
        <p:spPr>
          <a:xfrm>
            <a:off x="793790" y="7121009"/>
            <a:ext cx="130428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7" name="Picture 16" descr="A white background with black and white clouds&#10;&#10;Description automatically generated with medium confidence">
            <a:extLst>
              <a:ext uri="{FF2B5EF4-FFF2-40B4-BE49-F238E27FC236}">
                <a16:creationId xmlns:a16="http://schemas.microsoft.com/office/drawing/2014/main" id="{0233F0C8-18C5-E2C9-F333-704DB8EB27FA}"/>
              </a:ext>
            </a:extLst>
          </p:cNvPr>
          <p:cNvPicPr>
            <a:picLocks noChangeAspect="1"/>
          </p:cNvPicPr>
          <p:nvPr/>
        </p:nvPicPr>
        <p:blipFill>
          <a:blip r:embed="rId3"/>
          <a:stretch>
            <a:fillRect/>
          </a:stretch>
        </p:blipFill>
        <p:spPr>
          <a:xfrm>
            <a:off x="12319000" y="7708900"/>
            <a:ext cx="2311400" cy="520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64475" y="443508"/>
            <a:ext cx="4032290" cy="503992"/>
          </a:xfrm>
          <a:prstGeom prst="rect">
            <a:avLst/>
          </a:prstGeom>
          <a:noFill/>
          <a:ln/>
        </p:spPr>
        <p:txBody>
          <a:bodyPr wrap="none" lIns="0" tIns="0" rIns="0" bIns="0" rtlCol="0" anchor="t"/>
          <a:lstStyle/>
          <a:p>
            <a:pPr marL="0" indent="0">
              <a:lnSpc>
                <a:spcPts val="3950"/>
              </a:lnSpc>
              <a:buNone/>
            </a:pPr>
            <a:r>
              <a:rPr lang="en-US" sz="3150" b="1" dirty="0">
                <a:solidFill>
                  <a:srgbClr val="151617"/>
                </a:solidFill>
                <a:latin typeface="Montserrat Black" pitchFamily="34" charset="0"/>
                <a:ea typeface="Montserrat Black" pitchFamily="34" charset="-122"/>
                <a:cs typeface="Montserrat Black" pitchFamily="34" charset="-120"/>
              </a:rPr>
              <a:t>Project Mentors</a:t>
            </a:r>
            <a:endParaRPr lang="en-US" sz="3150" dirty="0"/>
          </a:p>
        </p:txBody>
      </p:sp>
      <p:pic>
        <p:nvPicPr>
          <p:cNvPr id="3" name="Image 0" descr="preencoded.png"/>
          <p:cNvPicPr>
            <a:picLocks noChangeAspect="1"/>
          </p:cNvPicPr>
          <p:nvPr/>
        </p:nvPicPr>
        <p:blipFill>
          <a:blip r:embed="rId3"/>
          <a:stretch>
            <a:fillRect/>
          </a:stretch>
        </p:blipFill>
        <p:spPr>
          <a:xfrm>
            <a:off x="1450988" y="1362110"/>
            <a:ext cx="4856611" cy="4856611"/>
          </a:xfrm>
          <a:prstGeom prst="rect">
            <a:avLst/>
          </a:prstGeom>
        </p:spPr>
      </p:pic>
      <p:sp>
        <p:nvSpPr>
          <p:cNvPr id="4" name="Text 1"/>
          <p:cNvSpPr/>
          <p:nvPr/>
        </p:nvSpPr>
        <p:spPr>
          <a:xfrm>
            <a:off x="2589056" y="6565071"/>
            <a:ext cx="2419350" cy="302419"/>
          </a:xfrm>
          <a:prstGeom prst="rect">
            <a:avLst/>
          </a:prstGeom>
          <a:noFill/>
          <a:ln/>
        </p:spPr>
        <p:txBody>
          <a:bodyPr wrap="none" lIns="0" tIns="0" rIns="0" bIns="0" rtlCol="0" anchor="t"/>
          <a:lstStyle/>
          <a:p>
            <a:pPr marL="0" indent="0" algn="ctr">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Dr. Robin Khosla</a:t>
            </a:r>
            <a:endParaRPr lang="en-US" sz="1900" dirty="0"/>
          </a:p>
        </p:txBody>
      </p:sp>
      <p:sp>
        <p:nvSpPr>
          <p:cNvPr id="5" name="Text 2"/>
          <p:cNvSpPr/>
          <p:nvPr/>
        </p:nvSpPr>
        <p:spPr>
          <a:xfrm>
            <a:off x="564414" y="6867490"/>
            <a:ext cx="6629757" cy="258128"/>
          </a:xfrm>
          <a:prstGeom prst="rect">
            <a:avLst/>
          </a:prstGeom>
          <a:noFill/>
          <a:ln/>
        </p:spPr>
        <p:txBody>
          <a:bodyPr wrap="none" lIns="0" tIns="0" rIns="0" bIns="0" rtlCol="0" anchor="t"/>
          <a:lstStyle/>
          <a:p>
            <a:pPr marL="0" indent="0" algn="ctr">
              <a:lnSpc>
                <a:spcPts val="2000"/>
              </a:lnSpc>
              <a:buNone/>
            </a:pPr>
            <a:r>
              <a:rPr lang="en-US" sz="1250" dirty="0">
                <a:solidFill>
                  <a:srgbClr val="151617"/>
                </a:solidFill>
                <a:latin typeface="Inconsolata" pitchFamily="34" charset="0"/>
                <a:ea typeface="Inconsolata" pitchFamily="34" charset="-122"/>
                <a:cs typeface="Inconsolata" pitchFamily="34" charset="-120"/>
              </a:rPr>
              <a:t>Project Faculty Mentor</a:t>
            </a:r>
            <a:endParaRPr lang="en-US" sz="1250" dirty="0"/>
          </a:p>
        </p:txBody>
      </p:sp>
      <p:sp>
        <p:nvSpPr>
          <p:cNvPr id="6" name="Text 3"/>
          <p:cNvSpPr/>
          <p:nvPr/>
        </p:nvSpPr>
        <p:spPr>
          <a:xfrm>
            <a:off x="564475" y="8855273"/>
            <a:ext cx="6629757" cy="206454"/>
          </a:xfrm>
          <a:prstGeom prst="rect">
            <a:avLst/>
          </a:prstGeom>
          <a:noFill/>
          <a:ln/>
        </p:spPr>
        <p:txBody>
          <a:bodyPr wrap="none" lIns="0" tIns="0" rIns="0" bIns="0" rtlCol="0" anchor="t"/>
          <a:lstStyle/>
          <a:p>
            <a:pPr marL="0" indent="0" algn="ctr">
              <a:lnSpc>
                <a:spcPts val="1600"/>
              </a:lnSpc>
              <a:buNone/>
            </a:pPr>
            <a:endParaRPr lang="en-US" sz="1000" dirty="0"/>
          </a:p>
        </p:txBody>
      </p:sp>
      <p:pic>
        <p:nvPicPr>
          <p:cNvPr id="7" name="Image 1" descr="preencoded.png"/>
          <p:cNvPicPr>
            <a:picLocks noChangeAspect="1"/>
          </p:cNvPicPr>
          <p:nvPr/>
        </p:nvPicPr>
        <p:blipFill>
          <a:blip r:embed="rId4"/>
          <a:stretch>
            <a:fillRect/>
          </a:stretch>
        </p:blipFill>
        <p:spPr>
          <a:xfrm>
            <a:off x="8807769" y="1694227"/>
            <a:ext cx="4524494" cy="4524494"/>
          </a:xfrm>
          <a:prstGeom prst="rect">
            <a:avLst/>
          </a:prstGeom>
        </p:spPr>
      </p:pic>
      <p:sp>
        <p:nvSpPr>
          <p:cNvPr id="8" name="Text 4"/>
          <p:cNvSpPr/>
          <p:nvPr/>
        </p:nvSpPr>
        <p:spPr>
          <a:xfrm>
            <a:off x="9621996" y="6565071"/>
            <a:ext cx="2419350" cy="302419"/>
          </a:xfrm>
          <a:prstGeom prst="rect">
            <a:avLst/>
          </a:prstGeom>
          <a:noFill/>
          <a:ln/>
        </p:spPr>
        <p:txBody>
          <a:bodyPr wrap="none" lIns="0" tIns="0" rIns="0" bIns="0" rtlCol="0" anchor="t"/>
          <a:lstStyle/>
          <a:p>
            <a:pPr marL="0" indent="0" algn="ctr">
              <a:lnSpc>
                <a:spcPts val="2350"/>
              </a:lnSpc>
              <a:buNone/>
            </a:pPr>
            <a:r>
              <a:rPr lang="en-US" sz="1900" b="1" dirty="0">
                <a:solidFill>
                  <a:srgbClr val="151617"/>
                </a:solidFill>
                <a:latin typeface="Montserrat Black" pitchFamily="34" charset="0"/>
                <a:ea typeface="Montserrat Black" pitchFamily="34" charset="-122"/>
                <a:cs typeface="Montserrat Black" pitchFamily="34" charset="-120"/>
              </a:rPr>
              <a:t>Nikhil Chauhan</a:t>
            </a:r>
            <a:endParaRPr lang="en-US" sz="1900" dirty="0"/>
          </a:p>
        </p:txBody>
      </p:sp>
      <p:sp>
        <p:nvSpPr>
          <p:cNvPr id="9" name="Text 5"/>
          <p:cNvSpPr/>
          <p:nvPr/>
        </p:nvSpPr>
        <p:spPr>
          <a:xfrm>
            <a:off x="7315200" y="6867490"/>
            <a:ext cx="6629757" cy="258128"/>
          </a:xfrm>
          <a:prstGeom prst="rect">
            <a:avLst/>
          </a:prstGeom>
          <a:noFill/>
          <a:ln/>
        </p:spPr>
        <p:txBody>
          <a:bodyPr wrap="none" lIns="0" tIns="0" rIns="0" bIns="0" rtlCol="0" anchor="t"/>
          <a:lstStyle/>
          <a:p>
            <a:pPr marL="0" indent="0" algn="ctr">
              <a:lnSpc>
                <a:spcPts val="2000"/>
              </a:lnSpc>
              <a:buNone/>
            </a:pPr>
            <a:r>
              <a:rPr lang="en-US" sz="1250" dirty="0">
                <a:solidFill>
                  <a:srgbClr val="151617"/>
                </a:solidFill>
                <a:latin typeface="Inconsolata" pitchFamily="34" charset="0"/>
                <a:ea typeface="Inconsolata" pitchFamily="34" charset="-122"/>
                <a:cs typeface="Inconsolata" pitchFamily="34" charset="-120"/>
              </a:rPr>
              <a:t>Project Mentor</a:t>
            </a:r>
            <a:endParaRPr lang="en-US" sz="1250" dirty="0"/>
          </a:p>
        </p:txBody>
      </p:sp>
      <p:sp>
        <p:nvSpPr>
          <p:cNvPr id="10" name="Text 6"/>
          <p:cNvSpPr/>
          <p:nvPr/>
        </p:nvSpPr>
        <p:spPr>
          <a:xfrm>
            <a:off x="7436168" y="8855273"/>
            <a:ext cx="6629757" cy="206454"/>
          </a:xfrm>
          <a:prstGeom prst="rect">
            <a:avLst/>
          </a:prstGeom>
          <a:noFill/>
          <a:ln/>
        </p:spPr>
        <p:txBody>
          <a:bodyPr wrap="none" lIns="0" tIns="0" rIns="0" bIns="0" rtlCol="0" anchor="t"/>
          <a:lstStyle/>
          <a:p>
            <a:pPr marL="0" indent="0" algn="ctr">
              <a:lnSpc>
                <a:spcPts val="1600"/>
              </a:lnSpc>
              <a:buNone/>
            </a:pPr>
            <a:endParaRPr lang="en-US" sz="1000" dirty="0"/>
          </a:p>
        </p:txBody>
      </p:sp>
      <p:pic>
        <p:nvPicPr>
          <p:cNvPr id="12" name="Picture 11" descr="A white background with black and white clouds&#10;&#10;Description automatically generated with medium confidence">
            <a:extLst>
              <a:ext uri="{FF2B5EF4-FFF2-40B4-BE49-F238E27FC236}">
                <a16:creationId xmlns:a16="http://schemas.microsoft.com/office/drawing/2014/main" id="{9A56B285-043D-FD4F-5E68-098D86BC7BBB}"/>
              </a:ext>
            </a:extLst>
          </p:cNvPr>
          <p:cNvPicPr>
            <a:picLocks noChangeAspect="1"/>
          </p:cNvPicPr>
          <p:nvPr/>
        </p:nvPicPr>
        <p:blipFill>
          <a:blip r:embed="rId5"/>
          <a:stretch>
            <a:fillRect/>
          </a:stretch>
        </p:blipFill>
        <p:spPr>
          <a:xfrm>
            <a:off x="12319000" y="7688026"/>
            <a:ext cx="2311400" cy="520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640675" y="503277"/>
            <a:ext cx="5750123" cy="572095"/>
          </a:xfrm>
          <a:prstGeom prst="rect">
            <a:avLst/>
          </a:prstGeom>
          <a:noFill/>
          <a:ln/>
        </p:spPr>
        <p:txBody>
          <a:bodyPr wrap="none" lIns="0" tIns="0" rIns="0" bIns="0" rtlCol="0" anchor="t"/>
          <a:lstStyle/>
          <a:p>
            <a:pPr marL="0" indent="0">
              <a:lnSpc>
                <a:spcPts val="4500"/>
              </a:lnSpc>
              <a:buNone/>
            </a:pPr>
            <a:r>
              <a:rPr lang="en-US" sz="3600" b="1" dirty="0">
                <a:solidFill>
                  <a:srgbClr val="151617"/>
                </a:solidFill>
                <a:latin typeface="Montserrat Black" pitchFamily="34" charset="0"/>
                <a:ea typeface="Montserrat Black" pitchFamily="34" charset="-122"/>
                <a:cs typeface="Montserrat Black" pitchFamily="34" charset="-120"/>
              </a:rPr>
              <a:t>Project Team members</a:t>
            </a:r>
            <a:endParaRPr lang="en-US" sz="3600" dirty="0"/>
          </a:p>
        </p:txBody>
      </p:sp>
      <p:pic>
        <p:nvPicPr>
          <p:cNvPr id="3" name="Image 0" descr="preencoded.png"/>
          <p:cNvPicPr>
            <a:picLocks noChangeAspect="1"/>
          </p:cNvPicPr>
          <p:nvPr/>
        </p:nvPicPr>
        <p:blipFill>
          <a:blip r:embed="rId3"/>
          <a:stretch>
            <a:fillRect/>
          </a:stretch>
        </p:blipFill>
        <p:spPr>
          <a:xfrm>
            <a:off x="640675" y="1441371"/>
            <a:ext cx="4266605" cy="4266605"/>
          </a:xfrm>
          <a:prstGeom prst="rect">
            <a:avLst/>
          </a:prstGeom>
        </p:spPr>
      </p:pic>
      <p:sp>
        <p:nvSpPr>
          <p:cNvPr id="4" name="Text 1"/>
          <p:cNvSpPr/>
          <p:nvPr/>
        </p:nvSpPr>
        <p:spPr>
          <a:xfrm>
            <a:off x="640675" y="5936694"/>
            <a:ext cx="4266605" cy="686276"/>
          </a:xfrm>
          <a:prstGeom prst="rect">
            <a:avLst/>
          </a:prstGeom>
          <a:noFill/>
          <a:ln/>
        </p:spPr>
        <p:txBody>
          <a:bodyPr wrap="squar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Saurabh Singh -Project leader</a:t>
            </a:r>
            <a:endParaRPr lang="en-US" sz="2150" dirty="0"/>
          </a:p>
        </p:txBody>
      </p:sp>
      <p:sp>
        <p:nvSpPr>
          <p:cNvPr id="5" name="Text 2"/>
          <p:cNvSpPr/>
          <p:nvPr/>
        </p:nvSpPr>
        <p:spPr>
          <a:xfrm>
            <a:off x="640675" y="6732746"/>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MNC</a:t>
            </a:r>
            <a:endParaRPr lang="en-US" sz="1400" dirty="0"/>
          </a:p>
        </p:txBody>
      </p:sp>
      <p:sp>
        <p:nvSpPr>
          <p:cNvPr id="6" name="Text 3"/>
          <p:cNvSpPr/>
          <p:nvPr/>
        </p:nvSpPr>
        <p:spPr>
          <a:xfrm>
            <a:off x="640675" y="7135297"/>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Indian institute of technology</a:t>
            </a:r>
            <a:endParaRPr lang="en-US" sz="1400" dirty="0"/>
          </a:p>
        </p:txBody>
      </p:sp>
      <p:sp>
        <p:nvSpPr>
          <p:cNvPr id="7" name="Text 4"/>
          <p:cNvSpPr/>
          <p:nvPr/>
        </p:nvSpPr>
        <p:spPr>
          <a:xfrm>
            <a:off x="640675" y="7537847"/>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Mandi</a:t>
            </a:r>
            <a:endParaRPr lang="en-US" sz="1400" dirty="0"/>
          </a:p>
        </p:txBody>
      </p:sp>
      <p:sp>
        <p:nvSpPr>
          <p:cNvPr id="8" name="Text 5"/>
          <p:cNvSpPr/>
          <p:nvPr/>
        </p:nvSpPr>
        <p:spPr>
          <a:xfrm>
            <a:off x="640675" y="7940397"/>
            <a:ext cx="4266605" cy="292775"/>
          </a:xfrm>
          <a:prstGeom prst="rect">
            <a:avLst/>
          </a:prstGeom>
          <a:noFill/>
          <a:ln/>
        </p:spPr>
        <p:txBody>
          <a:bodyPr wrap="none" lIns="0" tIns="0" rIns="0" bIns="0" rtlCol="0" anchor="t"/>
          <a:lstStyle/>
          <a:p>
            <a:pPr marL="0" indent="0" algn="l">
              <a:lnSpc>
                <a:spcPts val="2300"/>
              </a:lnSpc>
              <a:buNone/>
            </a:pPr>
            <a:endParaRPr lang="en-US" sz="1400" dirty="0"/>
          </a:p>
        </p:txBody>
      </p:sp>
      <p:pic>
        <p:nvPicPr>
          <p:cNvPr id="9" name="Image 1" descr="preencoded.png"/>
          <p:cNvPicPr>
            <a:picLocks noChangeAspect="1"/>
          </p:cNvPicPr>
          <p:nvPr/>
        </p:nvPicPr>
        <p:blipFill>
          <a:blip r:embed="rId4"/>
          <a:stretch>
            <a:fillRect/>
          </a:stretch>
        </p:blipFill>
        <p:spPr>
          <a:xfrm>
            <a:off x="5181838" y="1441371"/>
            <a:ext cx="4266605" cy="4266605"/>
          </a:xfrm>
          <a:prstGeom prst="rect">
            <a:avLst/>
          </a:prstGeom>
        </p:spPr>
      </p:pic>
      <p:sp>
        <p:nvSpPr>
          <p:cNvPr id="10" name="Text 6"/>
          <p:cNvSpPr/>
          <p:nvPr/>
        </p:nvSpPr>
        <p:spPr>
          <a:xfrm>
            <a:off x="5181838" y="5936694"/>
            <a:ext cx="3852863" cy="343138"/>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Bharat Agrawal – Member</a:t>
            </a:r>
            <a:endParaRPr lang="en-US" sz="2150" dirty="0"/>
          </a:p>
        </p:txBody>
      </p:sp>
      <p:sp>
        <p:nvSpPr>
          <p:cNvPr id="11" name="Text 7"/>
          <p:cNvSpPr/>
          <p:nvPr/>
        </p:nvSpPr>
        <p:spPr>
          <a:xfrm>
            <a:off x="5181838" y="6389608"/>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CSE</a:t>
            </a:r>
            <a:endParaRPr lang="en-US" sz="1400" dirty="0"/>
          </a:p>
        </p:txBody>
      </p:sp>
      <p:sp>
        <p:nvSpPr>
          <p:cNvPr id="12" name="Text 8"/>
          <p:cNvSpPr/>
          <p:nvPr/>
        </p:nvSpPr>
        <p:spPr>
          <a:xfrm>
            <a:off x="5181838" y="6792158"/>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Indian Institute of technology</a:t>
            </a:r>
            <a:endParaRPr lang="en-US" sz="1400" dirty="0"/>
          </a:p>
        </p:txBody>
      </p:sp>
      <p:sp>
        <p:nvSpPr>
          <p:cNvPr id="13" name="Text 9"/>
          <p:cNvSpPr/>
          <p:nvPr/>
        </p:nvSpPr>
        <p:spPr>
          <a:xfrm>
            <a:off x="5181838" y="7194709"/>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Mandi</a:t>
            </a:r>
            <a:endParaRPr lang="en-US" sz="1400" dirty="0"/>
          </a:p>
        </p:txBody>
      </p:sp>
      <p:sp>
        <p:nvSpPr>
          <p:cNvPr id="14" name="Text 10"/>
          <p:cNvSpPr/>
          <p:nvPr/>
        </p:nvSpPr>
        <p:spPr>
          <a:xfrm>
            <a:off x="5181838" y="7597259"/>
            <a:ext cx="4266605" cy="292775"/>
          </a:xfrm>
          <a:prstGeom prst="rect">
            <a:avLst/>
          </a:prstGeom>
          <a:noFill/>
          <a:ln/>
        </p:spPr>
        <p:txBody>
          <a:bodyPr wrap="none" lIns="0" tIns="0" rIns="0" bIns="0" rtlCol="0" anchor="t"/>
          <a:lstStyle/>
          <a:p>
            <a:pPr marL="0" indent="0" algn="l">
              <a:lnSpc>
                <a:spcPts val="2300"/>
              </a:lnSpc>
              <a:buNone/>
            </a:pPr>
            <a:endParaRPr lang="en-US" sz="1400" dirty="0"/>
          </a:p>
        </p:txBody>
      </p:sp>
      <p:pic>
        <p:nvPicPr>
          <p:cNvPr id="15" name="Image 2" descr="preencoded.png"/>
          <p:cNvPicPr>
            <a:picLocks noChangeAspect="1"/>
          </p:cNvPicPr>
          <p:nvPr/>
        </p:nvPicPr>
        <p:blipFill>
          <a:blip r:embed="rId5"/>
          <a:stretch>
            <a:fillRect/>
          </a:stretch>
        </p:blipFill>
        <p:spPr>
          <a:xfrm>
            <a:off x="9723001" y="1441371"/>
            <a:ext cx="4266724" cy="4266724"/>
          </a:xfrm>
          <a:prstGeom prst="rect">
            <a:avLst/>
          </a:prstGeom>
        </p:spPr>
      </p:pic>
      <p:sp>
        <p:nvSpPr>
          <p:cNvPr id="16" name="Text 11"/>
          <p:cNvSpPr/>
          <p:nvPr/>
        </p:nvSpPr>
        <p:spPr>
          <a:xfrm>
            <a:off x="9723001" y="5936813"/>
            <a:ext cx="3190637" cy="343138"/>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Yash Verma –Member</a:t>
            </a:r>
            <a:endParaRPr lang="en-US" sz="2150" dirty="0"/>
          </a:p>
        </p:txBody>
      </p:sp>
      <p:sp>
        <p:nvSpPr>
          <p:cNvPr id="17" name="Text 12"/>
          <p:cNvSpPr/>
          <p:nvPr/>
        </p:nvSpPr>
        <p:spPr>
          <a:xfrm>
            <a:off x="9723001" y="6389727"/>
            <a:ext cx="4266724"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CE</a:t>
            </a:r>
            <a:endParaRPr lang="en-US" sz="1400" dirty="0"/>
          </a:p>
        </p:txBody>
      </p:sp>
      <p:sp>
        <p:nvSpPr>
          <p:cNvPr id="18" name="Text 13"/>
          <p:cNvSpPr/>
          <p:nvPr/>
        </p:nvSpPr>
        <p:spPr>
          <a:xfrm>
            <a:off x="9723001" y="6792278"/>
            <a:ext cx="4266724"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Indian Institute of technology</a:t>
            </a:r>
            <a:endParaRPr lang="en-US" sz="1400" dirty="0"/>
          </a:p>
        </p:txBody>
      </p:sp>
      <p:sp>
        <p:nvSpPr>
          <p:cNvPr id="19" name="Text 14"/>
          <p:cNvSpPr/>
          <p:nvPr/>
        </p:nvSpPr>
        <p:spPr>
          <a:xfrm>
            <a:off x="9723001" y="7194828"/>
            <a:ext cx="4266724"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Mandi</a:t>
            </a:r>
            <a:endParaRPr lang="en-US" sz="1400" dirty="0"/>
          </a:p>
        </p:txBody>
      </p:sp>
      <p:sp>
        <p:nvSpPr>
          <p:cNvPr id="20" name="Text 15"/>
          <p:cNvSpPr/>
          <p:nvPr/>
        </p:nvSpPr>
        <p:spPr>
          <a:xfrm>
            <a:off x="9723001" y="7597378"/>
            <a:ext cx="4266724" cy="292775"/>
          </a:xfrm>
          <a:prstGeom prst="rect">
            <a:avLst/>
          </a:prstGeom>
          <a:noFill/>
          <a:ln/>
        </p:spPr>
        <p:txBody>
          <a:bodyPr wrap="none" lIns="0" tIns="0" rIns="0" bIns="0" rtlCol="0" anchor="t"/>
          <a:lstStyle/>
          <a:p>
            <a:pPr marL="0" indent="0" algn="l">
              <a:lnSpc>
                <a:spcPts val="2300"/>
              </a:lnSpc>
              <a:buNone/>
            </a:pPr>
            <a:endParaRPr lang="en-US" sz="1400" dirty="0"/>
          </a:p>
        </p:txBody>
      </p:sp>
      <p:pic>
        <p:nvPicPr>
          <p:cNvPr id="22" name="Picture 21" descr="A white background with black and white clouds&#10;&#10;Description automatically generated with medium confidence">
            <a:extLst>
              <a:ext uri="{FF2B5EF4-FFF2-40B4-BE49-F238E27FC236}">
                <a16:creationId xmlns:a16="http://schemas.microsoft.com/office/drawing/2014/main" id="{CDBACABC-802F-22B5-F4FE-E429F1B4A8F4}"/>
              </a:ext>
            </a:extLst>
          </p:cNvPr>
          <p:cNvPicPr>
            <a:picLocks noChangeAspect="1"/>
          </p:cNvPicPr>
          <p:nvPr/>
        </p:nvPicPr>
        <p:blipFill>
          <a:blip r:embed="rId6"/>
          <a:stretch>
            <a:fillRect/>
          </a:stretch>
        </p:blipFill>
        <p:spPr>
          <a:xfrm>
            <a:off x="12319000" y="7708900"/>
            <a:ext cx="2311400" cy="5207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40675" y="503277"/>
            <a:ext cx="4576286" cy="572095"/>
          </a:xfrm>
          <a:prstGeom prst="rect">
            <a:avLst/>
          </a:prstGeom>
          <a:noFill/>
          <a:ln/>
        </p:spPr>
        <p:txBody>
          <a:bodyPr wrap="none" lIns="0" tIns="0" rIns="0" bIns="0" rtlCol="0" anchor="t"/>
          <a:lstStyle/>
          <a:p>
            <a:pPr marL="0" indent="0">
              <a:lnSpc>
                <a:spcPts val="4500"/>
              </a:lnSpc>
              <a:buNone/>
            </a:pPr>
            <a:endParaRPr lang="en-US" sz="3600" dirty="0"/>
          </a:p>
        </p:txBody>
      </p:sp>
      <p:pic>
        <p:nvPicPr>
          <p:cNvPr id="3" name="Image 0" descr="preencoded.png"/>
          <p:cNvPicPr>
            <a:picLocks noChangeAspect="1"/>
          </p:cNvPicPr>
          <p:nvPr/>
        </p:nvPicPr>
        <p:blipFill>
          <a:blip r:embed="rId3"/>
          <a:stretch>
            <a:fillRect/>
          </a:stretch>
        </p:blipFill>
        <p:spPr>
          <a:xfrm>
            <a:off x="640675" y="1441371"/>
            <a:ext cx="4266605" cy="4266605"/>
          </a:xfrm>
          <a:prstGeom prst="rect">
            <a:avLst/>
          </a:prstGeom>
        </p:spPr>
      </p:pic>
      <p:sp>
        <p:nvSpPr>
          <p:cNvPr id="4" name="Text 1"/>
          <p:cNvSpPr/>
          <p:nvPr/>
        </p:nvSpPr>
        <p:spPr>
          <a:xfrm>
            <a:off x="640675" y="5936694"/>
            <a:ext cx="3829288" cy="343138"/>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Rudraksh Lande- Member</a:t>
            </a:r>
            <a:endParaRPr lang="en-US" sz="2150" dirty="0"/>
          </a:p>
        </p:txBody>
      </p:sp>
      <p:sp>
        <p:nvSpPr>
          <p:cNvPr id="5" name="Text 2"/>
          <p:cNvSpPr/>
          <p:nvPr/>
        </p:nvSpPr>
        <p:spPr>
          <a:xfrm>
            <a:off x="640675" y="6389608"/>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CSE</a:t>
            </a:r>
            <a:endParaRPr lang="en-US" sz="1400" dirty="0"/>
          </a:p>
        </p:txBody>
      </p:sp>
      <p:sp>
        <p:nvSpPr>
          <p:cNvPr id="6" name="Text 3"/>
          <p:cNvSpPr/>
          <p:nvPr/>
        </p:nvSpPr>
        <p:spPr>
          <a:xfrm>
            <a:off x="640675" y="6792158"/>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Indian institute of technology</a:t>
            </a:r>
            <a:endParaRPr lang="en-US" sz="1400" dirty="0"/>
          </a:p>
        </p:txBody>
      </p:sp>
      <p:sp>
        <p:nvSpPr>
          <p:cNvPr id="7" name="Text 4"/>
          <p:cNvSpPr/>
          <p:nvPr/>
        </p:nvSpPr>
        <p:spPr>
          <a:xfrm>
            <a:off x="640675" y="7194709"/>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Mandi</a:t>
            </a:r>
            <a:endParaRPr lang="en-US" sz="1400" dirty="0"/>
          </a:p>
        </p:txBody>
      </p:sp>
      <p:sp>
        <p:nvSpPr>
          <p:cNvPr id="8" name="Text 5"/>
          <p:cNvSpPr/>
          <p:nvPr/>
        </p:nvSpPr>
        <p:spPr>
          <a:xfrm>
            <a:off x="640675" y="7597259"/>
            <a:ext cx="4266605" cy="292775"/>
          </a:xfrm>
          <a:prstGeom prst="rect">
            <a:avLst/>
          </a:prstGeom>
          <a:noFill/>
          <a:ln/>
        </p:spPr>
        <p:txBody>
          <a:bodyPr wrap="none" lIns="0" tIns="0" rIns="0" bIns="0" rtlCol="0" anchor="t"/>
          <a:lstStyle/>
          <a:p>
            <a:pPr marL="0" indent="0" algn="l">
              <a:lnSpc>
                <a:spcPts val="2300"/>
              </a:lnSpc>
              <a:buNone/>
            </a:pPr>
            <a:endParaRPr lang="en-US" sz="1400" dirty="0"/>
          </a:p>
        </p:txBody>
      </p:sp>
      <p:pic>
        <p:nvPicPr>
          <p:cNvPr id="9" name="Image 1" descr="preencoded.png"/>
          <p:cNvPicPr>
            <a:picLocks noChangeAspect="1"/>
          </p:cNvPicPr>
          <p:nvPr/>
        </p:nvPicPr>
        <p:blipFill>
          <a:blip r:embed="rId4"/>
          <a:stretch>
            <a:fillRect/>
          </a:stretch>
        </p:blipFill>
        <p:spPr>
          <a:xfrm>
            <a:off x="5181838" y="1441371"/>
            <a:ext cx="4266605" cy="4266605"/>
          </a:xfrm>
          <a:prstGeom prst="rect">
            <a:avLst/>
          </a:prstGeom>
        </p:spPr>
      </p:pic>
      <p:sp>
        <p:nvSpPr>
          <p:cNvPr id="10" name="Text 6"/>
          <p:cNvSpPr/>
          <p:nvPr/>
        </p:nvSpPr>
        <p:spPr>
          <a:xfrm>
            <a:off x="5181838" y="5936694"/>
            <a:ext cx="3153132" cy="343138"/>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Karan Seth – Member</a:t>
            </a:r>
            <a:endParaRPr lang="en-US" sz="2150" dirty="0"/>
          </a:p>
        </p:txBody>
      </p:sp>
      <p:sp>
        <p:nvSpPr>
          <p:cNvPr id="11" name="Text 7"/>
          <p:cNvSpPr/>
          <p:nvPr/>
        </p:nvSpPr>
        <p:spPr>
          <a:xfrm>
            <a:off x="5181838" y="6389608"/>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CE</a:t>
            </a:r>
            <a:endParaRPr lang="en-US" sz="1400" dirty="0"/>
          </a:p>
        </p:txBody>
      </p:sp>
      <p:sp>
        <p:nvSpPr>
          <p:cNvPr id="12" name="Text 8"/>
          <p:cNvSpPr/>
          <p:nvPr/>
        </p:nvSpPr>
        <p:spPr>
          <a:xfrm>
            <a:off x="5181838" y="6792158"/>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Indian Institute of technology</a:t>
            </a:r>
            <a:endParaRPr lang="en-US" sz="1400" dirty="0"/>
          </a:p>
        </p:txBody>
      </p:sp>
      <p:sp>
        <p:nvSpPr>
          <p:cNvPr id="13" name="Text 9"/>
          <p:cNvSpPr/>
          <p:nvPr/>
        </p:nvSpPr>
        <p:spPr>
          <a:xfrm>
            <a:off x="5181838" y="7194709"/>
            <a:ext cx="4266605"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Mandi</a:t>
            </a:r>
            <a:endParaRPr lang="en-US" sz="1400" dirty="0"/>
          </a:p>
        </p:txBody>
      </p:sp>
      <p:sp>
        <p:nvSpPr>
          <p:cNvPr id="14" name="Text 10"/>
          <p:cNvSpPr/>
          <p:nvPr/>
        </p:nvSpPr>
        <p:spPr>
          <a:xfrm>
            <a:off x="5181838" y="7597259"/>
            <a:ext cx="4266605" cy="292775"/>
          </a:xfrm>
          <a:prstGeom prst="rect">
            <a:avLst/>
          </a:prstGeom>
          <a:noFill/>
          <a:ln/>
        </p:spPr>
        <p:txBody>
          <a:bodyPr wrap="none" lIns="0" tIns="0" rIns="0" bIns="0" rtlCol="0" anchor="t"/>
          <a:lstStyle/>
          <a:p>
            <a:pPr marL="0" indent="0" algn="l">
              <a:lnSpc>
                <a:spcPts val="2300"/>
              </a:lnSpc>
              <a:buNone/>
            </a:pPr>
            <a:endParaRPr lang="en-US" sz="1400" dirty="0"/>
          </a:p>
        </p:txBody>
      </p:sp>
      <p:pic>
        <p:nvPicPr>
          <p:cNvPr id="15" name="Image 2" descr="preencoded.png"/>
          <p:cNvPicPr>
            <a:picLocks noChangeAspect="1"/>
          </p:cNvPicPr>
          <p:nvPr/>
        </p:nvPicPr>
        <p:blipFill>
          <a:blip r:embed="rId5"/>
          <a:stretch>
            <a:fillRect/>
          </a:stretch>
        </p:blipFill>
        <p:spPr>
          <a:xfrm>
            <a:off x="9723001" y="1441371"/>
            <a:ext cx="4266724" cy="4266724"/>
          </a:xfrm>
          <a:prstGeom prst="rect">
            <a:avLst/>
          </a:prstGeom>
        </p:spPr>
      </p:pic>
      <p:sp>
        <p:nvSpPr>
          <p:cNvPr id="16" name="Text 11"/>
          <p:cNvSpPr/>
          <p:nvPr/>
        </p:nvSpPr>
        <p:spPr>
          <a:xfrm>
            <a:off x="9723001" y="5936813"/>
            <a:ext cx="2745700" cy="343138"/>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Mohit – Member</a:t>
            </a:r>
            <a:endParaRPr lang="en-US" sz="2150" dirty="0"/>
          </a:p>
        </p:txBody>
      </p:sp>
      <p:sp>
        <p:nvSpPr>
          <p:cNvPr id="17" name="Text 12"/>
          <p:cNvSpPr/>
          <p:nvPr/>
        </p:nvSpPr>
        <p:spPr>
          <a:xfrm>
            <a:off x="9723001" y="6389727"/>
            <a:ext cx="4266724"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CSE</a:t>
            </a:r>
            <a:endParaRPr lang="en-US" sz="1400" dirty="0"/>
          </a:p>
        </p:txBody>
      </p:sp>
      <p:sp>
        <p:nvSpPr>
          <p:cNvPr id="18" name="Text 13"/>
          <p:cNvSpPr/>
          <p:nvPr/>
        </p:nvSpPr>
        <p:spPr>
          <a:xfrm>
            <a:off x="9723001" y="6792278"/>
            <a:ext cx="4266724"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Indian Institute of technology</a:t>
            </a:r>
            <a:endParaRPr lang="en-US" sz="1400" dirty="0"/>
          </a:p>
        </p:txBody>
      </p:sp>
      <p:sp>
        <p:nvSpPr>
          <p:cNvPr id="19" name="Text 14"/>
          <p:cNvSpPr/>
          <p:nvPr/>
        </p:nvSpPr>
        <p:spPr>
          <a:xfrm>
            <a:off x="9723001" y="7194828"/>
            <a:ext cx="4266724" cy="292775"/>
          </a:xfrm>
          <a:prstGeom prst="rect">
            <a:avLst/>
          </a:prstGeom>
          <a:noFill/>
          <a:ln/>
        </p:spPr>
        <p:txBody>
          <a:bodyPr wrap="none" lIns="0" tIns="0" rIns="0" bIns="0" rtlCol="0" anchor="t"/>
          <a:lstStyle/>
          <a:p>
            <a:pPr marL="0" indent="0" algn="l">
              <a:lnSpc>
                <a:spcPts val="2300"/>
              </a:lnSpc>
              <a:buNone/>
            </a:pPr>
            <a:r>
              <a:rPr lang="en-US" sz="1400" dirty="0">
                <a:solidFill>
                  <a:srgbClr val="151617"/>
                </a:solidFill>
                <a:latin typeface="Inconsolata" pitchFamily="34" charset="0"/>
                <a:ea typeface="Inconsolata" pitchFamily="34" charset="-122"/>
                <a:cs typeface="Inconsolata" pitchFamily="34" charset="-120"/>
              </a:rPr>
              <a:t>Mandi</a:t>
            </a:r>
            <a:endParaRPr lang="en-US" sz="1400" dirty="0"/>
          </a:p>
        </p:txBody>
      </p:sp>
      <p:sp>
        <p:nvSpPr>
          <p:cNvPr id="20" name="Text 15"/>
          <p:cNvSpPr/>
          <p:nvPr/>
        </p:nvSpPr>
        <p:spPr>
          <a:xfrm>
            <a:off x="9723001" y="7597378"/>
            <a:ext cx="4266724" cy="292775"/>
          </a:xfrm>
          <a:prstGeom prst="rect">
            <a:avLst/>
          </a:prstGeom>
          <a:noFill/>
          <a:ln/>
        </p:spPr>
        <p:txBody>
          <a:bodyPr wrap="none" lIns="0" tIns="0" rIns="0" bIns="0" rtlCol="0" anchor="t"/>
          <a:lstStyle/>
          <a:p>
            <a:pPr marL="0" indent="0" algn="l">
              <a:lnSpc>
                <a:spcPts val="2300"/>
              </a:lnSpc>
              <a:buNone/>
            </a:pPr>
            <a:endParaRPr lang="en-US" sz="1400" dirty="0"/>
          </a:p>
        </p:txBody>
      </p:sp>
      <p:pic>
        <p:nvPicPr>
          <p:cNvPr id="22" name="Picture 21" descr="A white background with black and white clouds&#10;&#10;Description automatically generated with medium confidence">
            <a:extLst>
              <a:ext uri="{FF2B5EF4-FFF2-40B4-BE49-F238E27FC236}">
                <a16:creationId xmlns:a16="http://schemas.microsoft.com/office/drawing/2014/main" id="{FBDACACA-99F7-6552-4713-C79A2C1D6D39}"/>
              </a:ext>
            </a:extLst>
          </p:cNvPr>
          <p:cNvPicPr>
            <a:picLocks noChangeAspect="1"/>
          </p:cNvPicPr>
          <p:nvPr/>
        </p:nvPicPr>
        <p:blipFill>
          <a:blip r:embed="rId6"/>
          <a:stretch>
            <a:fillRect/>
          </a:stretch>
        </p:blipFill>
        <p:spPr>
          <a:xfrm>
            <a:off x="12319000" y="7708900"/>
            <a:ext cx="2311400" cy="520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5308521" y="551736"/>
            <a:ext cx="4013240" cy="501610"/>
          </a:xfrm>
          <a:prstGeom prst="rect">
            <a:avLst/>
          </a:prstGeom>
          <a:noFill/>
          <a:ln/>
        </p:spPr>
        <p:txBody>
          <a:bodyPr wrap="none" lIns="0" tIns="0" rIns="0" bIns="0" rtlCol="0" anchor="t"/>
          <a:lstStyle/>
          <a:p>
            <a:pPr marL="0" indent="0" algn="ctr">
              <a:lnSpc>
                <a:spcPts val="3950"/>
              </a:lnSpc>
              <a:buNone/>
            </a:pPr>
            <a:r>
              <a:rPr lang="en-US" sz="3150" b="1" dirty="0">
                <a:solidFill>
                  <a:srgbClr val="151617"/>
                </a:solidFill>
                <a:latin typeface="Montserrat Black" pitchFamily="34" charset="0"/>
                <a:ea typeface="Montserrat Black" pitchFamily="34" charset="-122"/>
                <a:cs typeface="Montserrat Black" pitchFamily="34" charset="-120"/>
              </a:rPr>
              <a:t>Budget</a:t>
            </a:r>
            <a:endParaRPr lang="en-US" sz="3150" dirty="0"/>
          </a:p>
        </p:txBody>
      </p:sp>
      <p:sp>
        <p:nvSpPr>
          <p:cNvPr id="3" name="Shape 1"/>
          <p:cNvSpPr/>
          <p:nvPr/>
        </p:nvSpPr>
        <p:spPr>
          <a:xfrm>
            <a:off x="702231" y="1454587"/>
            <a:ext cx="13225939" cy="6226373"/>
          </a:xfrm>
          <a:prstGeom prst="roundRect">
            <a:avLst>
              <a:gd name="adj" fmla="val 147"/>
            </a:avLst>
          </a:prstGeom>
          <a:noFill/>
          <a:ln w="7620">
            <a:solidFill>
              <a:srgbClr val="000000">
                <a:alpha val="8000"/>
              </a:srgbClr>
            </a:solidFill>
            <a:prstDash val="solid"/>
          </a:ln>
        </p:spPr>
        <p:txBody>
          <a:bodyPr/>
          <a:lstStyle/>
          <a:p>
            <a:endParaRPr lang="en-US"/>
          </a:p>
        </p:txBody>
      </p:sp>
      <p:sp>
        <p:nvSpPr>
          <p:cNvPr id="4" name="Shape 2"/>
          <p:cNvSpPr/>
          <p:nvPr/>
        </p:nvSpPr>
        <p:spPr>
          <a:xfrm>
            <a:off x="709851" y="1462207"/>
            <a:ext cx="13209270" cy="576977"/>
          </a:xfrm>
          <a:prstGeom prst="rect">
            <a:avLst/>
          </a:prstGeom>
          <a:solidFill>
            <a:srgbClr val="FFFFFF">
              <a:alpha val="4000"/>
            </a:srgbClr>
          </a:solidFill>
          <a:ln/>
        </p:spPr>
        <p:txBody>
          <a:bodyPr/>
          <a:lstStyle/>
          <a:p>
            <a:endParaRPr lang="en-US"/>
          </a:p>
        </p:txBody>
      </p:sp>
      <p:sp>
        <p:nvSpPr>
          <p:cNvPr id="5" name="Text 3"/>
          <p:cNvSpPr/>
          <p:nvPr/>
        </p:nvSpPr>
        <p:spPr>
          <a:xfrm>
            <a:off x="912019" y="1590199"/>
            <a:ext cx="3997523" cy="320992"/>
          </a:xfrm>
          <a:prstGeom prst="rect">
            <a:avLst/>
          </a:prstGeom>
          <a:noFill/>
          <a:ln/>
        </p:spPr>
        <p:txBody>
          <a:bodyPr wrap="none" lIns="0" tIns="0" rIns="0" bIns="0" rtlCol="0" anchor="t"/>
          <a:lstStyle/>
          <a:p>
            <a:pPr marL="0" indent="0" algn="ctr">
              <a:lnSpc>
                <a:spcPts val="2500"/>
              </a:lnSpc>
              <a:buNone/>
            </a:pPr>
            <a:r>
              <a:rPr lang="en-US" sz="1550" b="1" dirty="0">
                <a:solidFill>
                  <a:srgbClr val="151617"/>
                </a:solidFill>
                <a:latin typeface="Inconsolata" pitchFamily="34" charset="0"/>
                <a:ea typeface="Inconsolata" pitchFamily="34" charset="-122"/>
                <a:cs typeface="Inconsolata" pitchFamily="34" charset="-120"/>
              </a:rPr>
              <a:t>Heads</a:t>
            </a:r>
            <a:endParaRPr lang="en-US" sz="1550" dirty="0"/>
          </a:p>
        </p:txBody>
      </p:sp>
      <p:sp>
        <p:nvSpPr>
          <p:cNvPr id="6" name="Text 4"/>
          <p:cNvSpPr/>
          <p:nvPr/>
        </p:nvSpPr>
        <p:spPr>
          <a:xfrm>
            <a:off x="5318403" y="1590199"/>
            <a:ext cx="3993713" cy="320992"/>
          </a:xfrm>
          <a:prstGeom prst="rect">
            <a:avLst/>
          </a:prstGeom>
          <a:noFill/>
          <a:ln/>
        </p:spPr>
        <p:txBody>
          <a:bodyPr wrap="none" lIns="0" tIns="0" rIns="0" bIns="0" rtlCol="0" anchor="t"/>
          <a:lstStyle/>
          <a:p>
            <a:pPr marL="0" indent="0" algn="ctr">
              <a:lnSpc>
                <a:spcPts val="2500"/>
              </a:lnSpc>
              <a:buNone/>
            </a:pPr>
            <a:r>
              <a:rPr lang="en-US" sz="1550" b="1" dirty="0">
                <a:solidFill>
                  <a:srgbClr val="151617"/>
                </a:solidFill>
                <a:latin typeface="Inconsolata" pitchFamily="34" charset="0"/>
                <a:ea typeface="Inconsolata" pitchFamily="34" charset="-122"/>
                <a:cs typeface="Inconsolata" pitchFamily="34" charset="-120"/>
              </a:rPr>
              <a:t>Amount (Rs lakh)</a:t>
            </a:r>
            <a:endParaRPr lang="en-US" sz="1550" dirty="0"/>
          </a:p>
        </p:txBody>
      </p:sp>
      <p:sp>
        <p:nvSpPr>
          <p:cNvPr id="7" name="Text 5"/>
          <p:cNvSpPr/>
          <p:nvPr/>
        </p:nvSpPr>
        <p:spPr>
          <a:xfrm>
            <a:off x="9720977" y="1590199"/>
            <a:ext cx="3997523" cy="320992"/>
          </a:xfrm>
          <a:prstGeom prst="rect">
            <a:avLst/>
          </a:prstGeom>
          <a:noFill/>
          <a:ln/>
        </p:spPr>
        <p:txBody>
          <a:bodyPr wrap="none" lIns="0" tIns="0" rIns="0" bIns="0" rtlCol="0" anchor="t"/>
          <a:lstStyle/>
          <a:p>
            <a:pPr marL="0" indent="0" algn="ctr">
              <a:lnSpc>
                <a:spcPts val="2500"/>
              </a:lnSpc>
              <a:buNone/>
            </a:pPr>
            <a:r>
              <a:rPr lang="en-US" sz="1550" b="1" dirty="0">
                <a:solidFill>
                  <a:srgbClr val="151617"/>
                </a:solidFill>
                <a:latin typeface="Inconsolata" pitchFamily="34" charset="0"/>
                <a:ea typeface="Inconsolata" pitchFamily="34" charset="-122"/>
                <a:cs typeface="Inconsolata" pitchFamily="34" charset="-120"/>
              </a:rPr>
              <a:t>Basis/Justification</a:t>
            </a:r>
            <a:endParaRPr lang="en-US" sz="1550" dirty="0"/>
          </a:p>
        </p:txBody>
      </p:sp>
      <p:sp>
        <p:nvSpPr>
          <p:cNvPr id="8" name="Shape 6"/>
          <p:cNvSpPr/>
          <p:nvPr/>
        </p:nvSpPr>
        <p:spPr>
          <a:xfrm>
            <a:off x="709851" y="2039183"/>
            <a:ext cx="13209270" cy="576977"/>
          </a:xfrm>
          <a:prstGeom prst="rect">
            <a:avLst/>
          </a:prstGeom>
          <a:solidFill>
            <a:srgbClr val="000000">
              <a:alpha val="4000"/>
            </a:srgbClr>
          </a:solidFill>
          <a:ln/>
        </p:spPr>
        <p:txBody>
          <a:bodyPr/>
          <a:lstStyle/>
          <a:p>
            <a:endParaRPr lang="en-US"/>
          </a:p>
        </p:txBody>
      </p:sp>
      <p:sp>
        <p:nvSpPr>
          <p:cNvPr id="9" name="Text 7"/>
          <p:cNvSpPr/>
          <p:nvPr/>
        </p:nvSpPr>
        <p:spPr>
          <a:xfrm>
            <a:off x="912019" y="2167176"/>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Equipment</a:t>
            </a:r>
            <a:endParaRPr lang="en-US" sz="1550" dirty="0"/>
          </a:p>
        </p:txBody>
      </p:sp>
      <p:sp>
        <p:nvSpPr>
          <p:cNvPr id="10" name="Text 8"/>
          <p:cNvSpPr/>
          <p:nvPr/>
        </p:nvSpPr>
        <p:spPr>
          <a:xfrm>
            <a:off x="5318403" y="2167176"/>
            <a:ext cx="399371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₹75,000</a:t>
            </a:r>
            <a:endParaRPr lang="en-US" sz="1550" dirty="0"/>
          </a:p>
        </p:txBody>
      </p:sp>
      <p:sp>
        <p:nvSpPr>
          <p:cNvPr id="11" name="Text 9"/>
          <p:cNvSpPr/>
          <p:nvPr/>
        </p:nvSpPr>
        <p:spPr>
          <a:xfrm>
            <a:off x="9720977" y="2167176"/>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FPGA or any other device cost</a:t>
            </a:r>
            <a:endParaRPr lang="en-US" sz="1550" dirty="0"/>
          </a:p>
        </p:txBody>
      </p:sp>
      <p:sp>
        <p:nvSpPr>
          <p:cNvPr id="12" name="Shape 10"/>
          <p:cNvSpPr/>
          <p:nvPr/>
        </p:nvSpPr>
        <p:spPr>
          <a:xfrm>
            <a:off x="709851" y="2616160"/>
            <a:ext cx="13209270" cy="576977"/>
          </a:xfrm>
          <a:prstGeom prst="rect">
            <a:avLst/>
          </a:prstGeom>
          <a:solidFill>
            <a:srgbClr val="FFFFFF">
              <a:alpha val="4000"/>
            </a:srgbClr>
          </a:solidFill>
          <a:ln/>
        </p:spPr>
        <p:txBody>
          <a:bodyPr/>
          <a:lstStyle/>
          <a:p>
            <a:endParaRPr lang="en-US"/>
          </a:p>
        </p:txBody>
      </p:sp>
      <p:sp>
        <p:nvSpPr>
          <p:cNvPr id="13" name="Text 11"/>
          <p:cNvSpPr/>
          <p:nvPr/>
        </p:nvSpPr>
        <p:spPr>
          <a:xfrm>
            <a:off x="912019" y="2744152"/>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Consumables</a:t>
            </a:r>
            <a:endParaRPr lang="en-US" sz="1550" dirty="0"/>
          </a:p>
        </p:txBody>
      </p:sp>
      <p:sp>
        <p:nvSpPr>
          <p:cNvPr id="14" name="Text 12"/>
          <p:cNvSpPr/>
          <p:nvPr/>
        </p:nvSpPr>
        <p:spPr>
          <a:xfrm>
            <a:off x="5318403" y="2744152"/>
            <a:ext cx="399371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₹5,000</a:t>
            </a:r>
            <a:endParaRPr lang="en-US" sz="1550" dirty="0"/>
          </a:p>
        </p:txBody>
      </p:sp>
      <p:sp>
        <p:nvSpPr>
          <p:cNvPr id="15" name="Text 13"/>
          <p:cNvSpPr/>
          <p:nvPr/>
        </p:nvSpPr>
        <p:spPr>
          <a:xfrm>
            <a:off x="9720977" y="2744152"/>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Connecting wires, Miscellaneous</a:t>
            </a:r>
            <a:endParaRPr lang="en-US" sz="1550" dirty="0"/>
          </a:p>
        </p:txBody>
      </p:sp>
      <p:sp>
        <p:nvSpPr>
          <p:cNvPr id="16" name="Shape 14"/>
          <p:cNvSpPr/>
          <p:nvPr/>
        </p:nvSpPr>
        <p:spPr>
          <a:xfrm>
            <a:off x="709851" y="3193137"/>
            <a:ext cx="13209270" cy="576977"/>
          </a:xfrm>
          <a:prstGeom prst="rect">
            <a:avLst/>
          </a:prstGeom>
          <a:solidFill>
            <a:srgbClr val="000000">
              <a:alpha val="4000"/>
            </a:srgbClr>
          </a:solidFill>
          <a:ln/>
        </p:spPr>
        <p:txBody>
          <a:bodyPr/>
          <a:lstStyle/>
          <a:p>
            <a:endParaRPr lang="en-US"/>
          </a:p>
        </p:txBody>
      </p:sp>
      <p:sp>
        <p:nvSpPr>
          <p:cNvPr id="17" name="Text 15"/>
          <p:cNvSpPr/>
          <p:nvPr/>
        </p:nvSpPr>
        <p:spPr>
          <a:xfrm>
            <a:off x="912019" y="3321129"/>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Man power</a:t>
            </a:r>
            <a:endParaRPr lang="en-US" sz="1550" dirty="0"/>
          </a:p>
        </p:txBody>
      </p:sp>
      <p:sp>
        <p:nvSpPr>
          <p:cNvPr id="18" name="Text 16"/>
          <p:cNvSpPr/>
          <p:nvPr/>
        </p:nvSpPr>
        <p:spPr>
          <a:xfrm>
            <a:off x="5318403" y="3321129"/>
            <a:ext cx="399371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 50,000</a:t>
            </a:r>
            <a:endParaRPr lang="en-US" sz="1550" dirty="0"/>
          </a:p>
        </p:txBody>
      </p:sp>
      <p:sp>
        <p:nvSpPr>
          <p:cNvPr id="19" name="Text 17"/>
          <p:cNvSpPr/>
          <p:nvPr/>
        </p:nvSpPr>
        <p:spPr>
          <a:xfrm>
            <a:off x="9720977" y="3321129"/>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Reimbursement for labour</a:t>
            </a:r>
            <a:endParaRPr lang="en-US" sz="1550" dirty="0"/>
          </a:p>
        </p:txBody>
      </p:sp>
      <p:sp>
        <p:nvSpPr>
          <p:cNvPr id="20" name="Shape 18"/>
          <p:cNvSpPr/>
          <p:nvPr/>
        </p:nvSpPr>
        <p:spPr>
          <a:xfrm>
            <a:off x="709851" y="3770114"/>
            <a:ext cx="13209270" cy="576977"/>
          </a:xfrm>
          <a:prstGeom prst="rect">
            <a:avLst/>
          </a:prstGeom>
          <a:solidFill>
            <a:srgbClr val="FFFFFF">
              <a:alpha val="4000"/>
            </a:srgbClr>
          </a:solidFill>
          <a:ln/>
        </p:spPr>
        <p:txBody>
          <a:bodyPr/>
          <a:lstStyle/>
          <a:p>
            <a:endParaRPr lang="en-US"/>
          </a:p>
        </p:txBody>
      </p:sp>
      <p:sp>
        <p:nvSpPr>
          <p:cNvPr id="21" name="Text 19"/>
          <p:cNvSpPr/>
          <p:nvPr/>
        </p:nvSpPr>
        <p:spPr>
          <a:xfrm>
            <a:off x="912019" y="3898106"/>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Rental/others</a:t>
            </a:r>
            <a:endParaRPr lang="en-US" sz="1550" dirty="0"/>
          </a:p>
        </p:txBody>
      </p:sp>
      <p:sp>
        <p:nvSpPr>
          <p:cNvPr id="22" name="Text 20"/>
          <p:cNvSpPr/>
          <p:nvPr/>
        </p:nvSpPr>
        <p:spPr>
          <a:xfrm>
            <a:off x="5318403" y="3898106"/>
            <a:ext cx="399371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₹20,000</a:t>
            </a:r>
            <a:endParaRPr lang="en-US" sz="1550" dirty="0"/>
          </a:p>
        </p:txBody>
      </p:sp>
      <p:sp>
        <p:nvSpPr>
          <p:cNvPr id="23" name="Text 21"/>
          <p:cNvSpPr/>
          <p:nvPr/>
        </p:nvSpPr>
        <p:spPr>
          <a:xfrm>
            <a:off x="9720977" y="3898106"/>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Place for work</a:t>
            </a:r>
            <a:endParaRPr lang="en-US" sz="1550" dirty="0"/>
          </a:p>
        </p:txBody>
      </p:sp>
      <p:sp>
        <p:nvSpPr>
          <p:cNvPr id="24" name="Shape 22"/>
          <p:cNvSpPr/>
          <p:nvPr/>
        </p:nvSpPr>
        <p:spPr>
          <a:xfrm>
            <a:off x="709851" y="4347091"/>
            <a:ext cx="13209270" cy="576977"/>
          </a:xfrm>
          <a:prstGeom prst="rect">
            <a:avLst/>
          </a:prstGeom>
          <a:solidFill>
            <a:srgbClr val="000000">
              <a:alpha val="4000"/>
            </a:srgbClr>
          </a:solidFill>
          <a:ln/>
        </p:spPr>
        <p:txBody>
          <a:bodyPr/>
          <a:lstStyle/>
          <a:p>
            <a:endParaRPr lang="en-US"/>
          </a:p>
        </p:txBody>
      </p:sp>
      <p:sp>
        <p:nvSpPr>
          <p:cNvPr id="25" name="Text 23"/>
          <p:cNvSpPr/>
          <p:nvPr/>
        </p:nvSpPr>
        <p:spPr>
          <a:xfrm>
            <a:off x="912019" y="4475083"/>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Travel</a:t>
            </a:r>
            <a:endParaRPr lang="en-US" sz="1550" dirty="0"/>
          </a:p>
        </p:txBody>
      </p:sp>
      <p:sp>
        <p:nvSpPr>
          <p:cNvPr id="26" name="Text 24"/>
          <p:cNvSpPr/>
          <p:nvPr/>
        </p:nvSpPr>
        <p:spPr>
          <a:xfrm>
            <a:off x="5318403" y="4475083"/>
            <a:ext cx="399371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 0</a:t>
            </a:r>
            <a:endParaRPr lang="en-US" sz="1550" dirty="0"/>
          </a:p>
        </p:txBody>
      </p:sp>
      <p:sp>
        <p:nvSpPr>
          <p:cNvPr id="27" name="Text 25"/>
          <p:cNvSpPr/>
          <p:nvPr/>
        </p:nvSpPr>
        <p:spPr>
          <a:xfrm>
            <a:off x="9720977" y="4475083"/>
            <a:ext cx="3997523" cy="320992"/>
          </a:xfrm>
          <a:prstGeom prst="rect">
            <a:avLst/>
          </a:prstGeom>
          <a:noFill/>
          <a:ln/>
        </p:spPr>
        <p:txBody>
          <a:bodyPr wrap="none" lIns="0" tIns="0" rIns="0" bIns="0" rtlCol="0" anchor="t"/>
          <a:lstStyle/>
          <a:p>
            <a:pPr marL="0" indent="0" algn="l">
              <a:lnSpc>
                <a:spcPts val="2500"/>
              </a:lnSpc>
              <a:buNone/>
            </a:pPr>
            <a:endParaRPr lang="en-US" sz="1550" dirty="0"/>
          </a:p>
        </p:txBody>
      </p:sp>
      <p:sp>
        <p:nvSpPr>
          <p:cNvPr id="28" name="Shape 26"/>
          <p:cNvSpPr/>
          <p:nvPr/>
        </p:nvSpPr>
        <p:spPr>
          <a:xfrm>
            <a:off x="709851" y="4924068"/>
            <a:ext cx="13209270" cy="576977"/>
          </a:xfrm>
          <a:prstGeom prst="rect">
            <a:avLst/>
          </a:prstGeom>
          <a:solidFill>
            <a:srgbClr val="FFFFFF">
              <a:alpha val="4000"/>
            </a:srgbClr>
          </a:solidFill>
          <a:ln/>
        </p:spPr>
        <p:txBody>
          <a:bodyPr/>
          <a:lstStyle/>
          <a:p>
            <a:endParaRPr lang="en-US"/>
          </a:p>
        </p:txBody>
      </p:sp>
      <p:sp>
        <p:nvSpPr>
          <p:cNvPr id="29" name="Text 27"/>
          <p:cNvSpPr/>
          <p:nvPr/>
        </p:nvSpPr>
        <p:spPr>
          <a:xfrm>
            <a:off x="912019" y="5052060"/>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Outsourcing</a:t>
            </a:r>
            <a:endParaRPr lang="en-US" sz="1550" dirty="0"/>
          </a:p>
        </p:txBody>
      </p:sp>
      <p:sp>
        <p:nvSpPr>
          <p:cNvPr id="30" name="Text 28"/>
          <p:cNvSpPr/>
          <p:nvPr/>
        </p:nvSpPr>
        <p:spPr>
          <a:xfrm>
            <a:off x="5318403" y="5052060"/>
            <a:ext cx="399371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₹75,000</a:t>
            </a:r>
            <a:endParaRPr lang="en-US" sz="1550" dirty="0"/>
          </a:p>
        </p:txBody>
      </p:sp>
      <p:sp>
        <p:nvSpPr>
          <p:cNvPr id="31" name="Text 29"/>
          <p:cNvSpPr/>
          <p:nvPr/>
        </p:nvSpPr>
        <p:spPr>
          <a:xfrm>
            <a:off x="9720977" y="5052060"/>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For hiring skilled people</a:t>
            </a:r>
            <a:endParaRPr lang="en-US" sz="1550" dirty="0"/>
          </a:p>
        </p:txBody>
      </p:sp>
      <p:sp>
        <p:nvSpPr>
          <p:cNvPr id="32" name="Shape 30"/>
          <p:cNvSpPr/>
          <p:nvPr/>
        </p:nvSpPr>
        <p:spPr>
          <a:xfrm>
            <a:off x="709851" y="5501045"/>
            <a:ext cx="13209270" cy="576977"/>
          </a:xfrm>
          <a:prstGeom prst="rect">
            <a:avLst/>
          </a:prstGeom>
          <a:solidFill>
            <a:srgbClr val="000000">
              <a:alpha val="4000"/>
            </a:srgbClr>
          </a:solidFill>
          <a:ln/>
        </p:spPr>
        <p:txBody>
          <a:bodyPr/>
          <a:lstStyle/>
          <a:p>
            <a:endParaRPr lang="en-US"/>
          </a:p>
        </p:txBody>
      </p:sp>
      <p:sp>
        <p:nvSpPr>
          <p:cNvPr id="33" name="Text 31"/>
          <p:cNvSpPr/>
          <p:nvPr/>
        </p:nvSpPr>
        <p:spPr>
          <a:xfrm>
            <a:off x="912019" y="5629037"/>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IP</a:t>
            </a:r>
            <a:endParaRPr lang="en-US" sz="1550" dirty="0"/>
          </a:p>
        </p:txBody>
      </p:sp>
      <p:sp>
        <p:nvSpPr>
          <p:cNvPr id="34" name="Text 32"/>
          <p:cNvSpPr/>
          <p:nvPr/>
        </p:nvSpPr>
        <p:spPr>
          <a:xfrm>
            <a:off x="5318403" y="5629037"/>
            <a:ext cx="399371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₹15,000</a:t>
            </a:r>
            <a:endParaRPr lang="en-US" sz="1550" dirty="0"/>
          </a:p>
        </p:txBody>
      </p:sp>
      <p:sp>
        <p:nvSpPr>
          <p:cNvPr id="35" name="Text 33"/>
          <p:cNvSpPr/>
          <p:nvPr/>
        </p:nvSpPr>
        <p:spPr>
          <a:xfrm>
            <a:off x="9720977" y="5629037"/>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For backup equipment</a:t>
            </a:r>
            <a:endParaRPr lang="en-US" sz="1550" dirty="0"/>
          </a:p>
        </p:txBody>
      </p:sp>
      <p:sp>
        <p:nvSpPr>
          <p:cNvPr id="36" name="Shape 34"/>
          <p:cNvSpPr/>
          <p:nvPr/>
        </p:nvSpPr>
        <p:spPr>
          <a:xfrm>
            <a:off x="709851" y="6078022"/>
            <a:ext cx="13209270" cy="1018342"/>
          </a:xfrm>
          <a:prstGeom prst="rect">
            <a:avLst/>
          </a:prstGeom>
          <a:solidFill>
            <a:srgbClr val="FFFFFF">
              <a:alpha val="4000"/>
            </a:srgbClr>
          </a:solidFill>
          <a:ln/>
        </p:spPr>
        <p:txBody>
          <a:bodyPr/>
          <a:lstStyle/>
          <a:p>
            <a:endParaRPr lang="en-US"/>
          </a:p>
        </p:txBody>
      </p:sp>
      <p:sp>
        <p:nvSpPr>
          <p:cNvPr id="37" name="Text 35"/>
          <p:cNvSpPr/>
          <p:nvPr/>
        </p:nvSpPr>
        <p:spPr>
          <a:xfrm>
            <a:off x="912019" y="6206014"/>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Contingency</a:t>
            </a:r>
            <a:endParaRPr lang="en-US" sz="1550" dirty="0"/>
          </a:p>
        </p:txBody>
      </p:sp>
      <p:sp>
        <p:nvSpPr>
          <p:cNvPr id="38" name="Text 36"/>
          <p:cNvSpPr/>
          <p:nvPr/>
        </p:nvSpPr>
        <p:spPr>
          <a:xfrm>
            <a:off x="5318403" y="6206014"/>
            <a:ext cx="399371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₹20,000</a:t>
            </a:r>
            <a:endParaRPr lang="en-US" sz="1550" dirty="0"/>
          </a:p>
        </p:txBody>
      </p:sp>
      <p:sp>
        <p:nvSpPr>
          <p:cNvPr id="39" name="Text 37"/>
          <p:cNvSpPr/>
          <p:nvPr/>
        </p:nvSpPr>
        <p:spPr>
          <a:xfrm>
            <a:off x="9720977" y="6206014"/>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For other equipment for</a:t>
            </a:r>
            <a:endParaRPr lang="en-US" sz="1550" dirty="0"/>
          </a:p>
        </p:txBody>
      </p:sp>
      <p:sp>
        <p:nvSpPr>
          <p:cNvPr id="40" name="Text 38"/>
          <p:cNvSpPr/>
          <p:nvPr/>
        </p:nvSpPr>
        <p:spPr>
          <a:xfrm>
            <a:off x="9720977" y="6647378"/>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Future innovation / Backup</a:t>
            </a:r>
            <a:endParaRPr lang="en-US" sz="1550" dirty="0"/>
          </a:p>
        </p:txBody>
      </p:sp>
      <p:sp>
        <p:nvSpPr>
          <p:cNvPr id="41" name="Shape 39"/>
          <p:cNvSpPr/>
          <p:nvPr/>
        </p:nvSpPr>
        <p:spPr>
          <a:xfrm>
            <a:off x="709851" y="7096363"/>
            <a:ext cx="13209270" cy="576977"/>
          </a:xfrm>
          <a:prstGeom prst="rect">
            <a:avLst/>
          </a:prstGeom>
          <a:solidFill>
            <a:srgbClr val="000000">
              <a:alpha val="4000"/>
            </a:srgbClr>
          </a:solidFill>
          <a:ln/>
        </p:spPr>
        <p:txBody>
          <a:bodyPr/>
          <a:lstStyle/>
          <a:p>
            <a:endParaRPr lang="en-US"/>
          </a:p>
        </p:txBody>
      </p:sp>
      <p:sp>
        <p:nvSpPr>
          <p:cNvPr id="42" name="Text 40"/>
          <p:cNvSpPr/>
          <p:nvPr/>
        </p:nvSpPr>
        <p:spPr>
          <a:xfrm>
            <a:off x="912019" y="7224355"/>
            <a:ext cx="399752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Total</a:t>
            </a:r>
            <a:endParaRPr lang="en-US" sz="1550" dirty="0"/>
          </a:p>
        </p:txBody>
      </p:sp>
      <p:sp>
        <p:nvSpPr>
          <p:cNvPr id="43" name="Text 41"/>
          <p:cNvSpPr/>
          <p:nvPr/>
        </p:nvSpPr>
        <p:spPr>
          <a:xfrm>
            <a:off x="5318403" y="7224355"/>
            <a:ext cx="3993713" cy="320992"/>
          </a:xfrm>
          <a:prstGeom prst="rect">
            <a:avLst/>
          </a:prstGeom>
          <a:noFill/>
          <a:ln/>
        </p:spPr>
        <p:txBody>
          <a:bodyPr wrap="none" lIns="0" tIns="0" rIns="0" bIns="0" rtlCol="0" anchor="t"/>
          <a:lstStyle/>
          <a:p>
            <a:pPr marL="0" indent="0" algn="l">
              <a:lnSpc>
                <a:spcPts val="2500"/>
              </a:lnSpc>
              <a:buNone/>
            </a:pPr>
            <a:r>
              <a:rPr lang="en-US" sz="1550" dirty="0">
                <a:solidFill>
                  <a:srgbClr val="151617"/>
                </a:solidFill>
                <a:latin typeface="Inconsolata" pitchFamily="34" charset="0"/>
                <a:ea typeface="Inconsolata" pitchFamily="34" charset="-122"/>
                <a:cs typeface="Inconsolata" pitchFamily="34" charset="-120"/>
              </a:rPr>
              <a:t>₹2,50,000</a:t>
            </a:r>
            <a:endParaRPr lang="en-US" sz="1550" dirty="0"/>
          </a:p>
        </p:txBody>
      </p:sp>
      <p:sp>
        <p:nvSpPr>
          <p:cNvPr id="44" name="Text 42"/>
          <p:cNvSpPr/>
          <p:nvPr/>
        </p:nvSpPr>
        <p:spPr>
          <a:xfrm>
            <a:off x="9720977" y="7224355"/>
            <a:ext cx="3997523" cy="320992"/>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46" name="Picture 45" descr="A white background with black and white clouds&#10;&#10;Description automatically generated with medium confidence">
            <a:extLst>
              <a:ext uri="{FF2B5EF4-FFF2-40B4-BE49-F238E27FC236}">
                <a16:creationId xmlns:a16="http://schemas.microsoft.com/office/drawing/2014/main" id="{B4DBA7E3-5A87-0181-E5B7-79D62B3A9E90}"/>
              </a:ext>
            </a:extLst>
          </p:cNvPr>
          <p:cNvPicPr>
            <a:picLocks noChangeAspect="1"/>
          </p:cNvPicPr>
          <p:nvPr/>
        </p:nvPicPr>
        <p:blipFill>
          <a:blip r:embed="rId3"/>
          <a:stretch>
            <a:fillRect/>
          </a:stretch>
        </p:blipFill>
        <p:spPr>
          <a:xfrm>
            <a:off x="12319000" y="7656405"/>
            <a:ext cx="2311400" cy="520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5046940" y="1540073"/>
            <a:ext cx="4536519" cy="566976"/>
          </a:xfrm>
          <a:prstGeom prst="rect">
            <a:avLst/>
          </a:prstGeom>
          <a:noFill/>
          <a:ln/>
        </p:spPr>
        <p:txBody>
          <a:bodyPr wrap="none" lIns="0" tIns="0" rIns="0" bIns="0" rtlCol="0" anchor="t"/>
          <a:lstStyle/>
          <a:p>
            <a:pPr marL="0" indent="0" algn="ctr">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Milestones</a:t>
            </a:r>
            <a:endParaRPr lang="en-US" sz="3550" dirty="0"/>
          </a:p>
        </p:txBody>
      </p:sp>
      <p:sp>
        <p:nvSpPr>
          <p:cNvPr id="3" name="Shape 1"/>
          <p:cNvSpPr/>
          <p:nvPr/>
        </p:nvSpPr>
        <p:spPr>
          <a:xfrm>
            <a:off x="793790" y="2560677"/>
            <a:ext cx="13042821" cy="4128730"/>
          </a:xfrm>
          <a:prstGeom prst="roundRect">
            <a:avLst>
              <a:gd name="adj" fmla="val 221"/>
            </a:avLst>
          </a:prstGeom>
          <a:noFill/>
          <a:ln w="7620">
            <a:solidFill>
              <a:srgbClr val="000000">
                <a:alpha val="8000"/>
              </a:srgbClr>
            </a:solidFill>
            <a:prstDash val="solid"/>
          </a:ln>
        </p:spPr>
        <p:txBody>
          <a:bodyPr/>
          <a:lstStyle/>
          <a:p>
            <a:endParaRPr lang="en-US"/>
          </a:p>
        </p:txBody>
      </p:sp>
      <p:sp>
        <p:nvSpPr>
          <p:cNvPr id="4" name="Shape 2"/>
          <p:cNvSpPr/>
          <p:nvPr/>
        </p:nvSpPr>
        <p:spPr>
          <a:xfrm>
            <a:off x="801410" y="2568297"/>
            <a:ext cx="13026271" cy="1149310"/>
          </a:xfrm>
          <a:prstGeom prst="rect">
            <a:avLst/>
          </a:prstGeom>
          <a:solidFill>
            <a:srgbClr val="FFFFFF">
              <a:alpha val="4000"/>
            </a:srgbClr>
          </a:solidFill>
          <a:ln/>
        </p:spPr>
        <p:txBody>
          <a:bodyPr/>
          <a:lstStyle/>
          <a:p>
            <a:endParaRPr lang="en-US"/>
          </a:p>
        </p:txBody>
      </p:sp>
      <p:sp>
        <p:nvSpPr>
          <p:cNvPr id="5" name="Text 3"/>
          <p:cNvSpPr/>
          <p:nvPr/>
        </p:nvSpPr>
        <p:spPr>
          <a:xfrm>
            <a:off x="1029653" y="2712006"/>
            <a:ext cx="3884176" cy="362903"/>
          </a:xfrm>
          <a:prstGeom prst="rect">
            <a:avLst/>
          </a:prstGeom>
          <a:noFill/>
          <a:ln/>
        </p:spPr>
        <p:txBody>
          <a:bodyPr wrap="none" lIns="0" tIns="0" rIns="0" bIns="0" rtlCol="0" anchor="t"/>
          <a:lstStyle/>
          <a:p>
            <a:pPr marL="0" indent="0" algn="ctr">
              <a:lnSpc>
                <a:spcPts val="2850"/>
              </a:lnSpc>
              <a:buNone/>
            </a:pPr>
            <a:r>
              <a:rPr lang="en-US" sz="1750" b="1" dirty="0">
                <a:solidFill>
                  <a:srgbClr val="151617"/>
                </a:solidFill>
                <a:latin typeface="Inconsolata" pitchFamily="34" charset="0"/>
                <a:ea typeface="Inconsolata" pitchFamily="34" charset="-122"/>
                <a:cs typeface="Inconsolata" pitchFamily="34" charset="-120"/>
              </a:rPr>
              <a:t>Target date</a:t>
            </a:r>
            <a:endParaRPr lang="en-US" sz="1750" dirty="0"/>
          </a:p>
        </p:txBody>
      </p:sp>
      <p:sp>
        <p:nvSpPr>
          <p:cNvPr id="6" name="Text 4"/>
          <p:cNvSpPr/>
          <p:nvPr/>
        </p:nvSpPr>
        <p:spPr>
          <a:xfrm>
            <a:off x="1029653" y="3210997"/>
            <a:ext cx="3884176" cy="362903"/>
          </a:xfrm>
          <a:prstGeom prst="rect">
            <a:avLst/>
          </a:prstGeom>
          <a:noFill/>
          <a:ln/>
        </p:spPr>
        <p:txBody>
          <a:bodyPr wrap="none" lIns="0" tIns="0" rIns="0" bIns="0" rtlCol="0" anchor="t"/>
          <a:lstStyle/>
          <a:p>
            <a:pPr marL="0" indent="0" algn="ctr">
              <a:lnSpc>
                <a:spcPts val="2850"/>
              </a:lnSpc>
              <a:buNone/>
            </a:pPr>
            <a:r>
              <a:rPr lang="en-US" sz="1750" b="1" dirty="0">
                <a:solidFill>
                  <a:srgbClr val="151617"/>
                </a:solidFill>
                <a:latin typeface="Inconsolata" pitchFamily="34" charset="0"/>
                <a:ea typeface="Inconsolata" pitchFamily="34" charset="-122"/>
                <a:cs typeface="Inconsolata" pitchFamily="34" charset="-120"/>
              </a:rPr>
              <a:t>(at end of __ months)</a:t>
            </a:r>
            <a:endParaRPr lang="en-US" sz="1750" dirty="0"/>
          </a:p>
        </p:txBody>
      </p:sp>
      <p:sp>
        <p:nvSpPr>
          <p:cNvPr id="7" name="Text 5"/>
          <p:cNvSpPr/>
          <p:nvPr/>
        </p:nvSpPr>
        <p:spPr>
          <a:xfrm>
            <a:off x="5375077" y="2712006"/>
            <a:ext cx="3880366" cy="362903"/>
          </a:xfrm>
          <a:prstGeom prst="rect">
            <a:avLst/>
          </a:prstGeom>
          <a:noFill/>
          <a:ln/>
        </p:spPr>
        <p:txBody>
          <a:bodyPr wrap="none" lIns="0" tIns="0" rIns="0" bIns="0" rtlCol="0" anchor="t"/>
          <a:lstStyle/>
          <a:p>
            <a:pPr marL="0" indent="0" algn="ctr">
              <a:lnSpc>
                <a:spcPts val="2850"/>
              </a:lnSpc>
              <a:buNone/>
            </a:pPr>
            <a:r>
              <a:rPr lang="en-US" sz="1750" b="1" dirty="0">
                <a:solidFill>
                  <a:srgbClr val="151617"/>
                </a:solidFill>
                <a:latin typeface="Inconsolata" pitchFamily="34" charset="0"/>
                <a:ea typeface="Inconsolata" pitchFamily="34" charset="-122"/>
                <a:cs typeface="Inconsolata" pitchFamily="34" charset="-120"/>
              </a:rPr>
              <a:t>Milestone targets</a:t>
            </a:r>
            <a:endParaRPr lang="en-US" sz="1750" dirty="0"/>
          </a:p>
        </p:txBody>
      </p:sp>
      <p:sp>
        <p:nvSpPr>
          <p:cNvPr id="8" name="Text 6"/>
          <p:cNvSpPr/>
          <p:nvPr/>
        </p:nvSpPr>
        <p:spPr>
          <a:xfrm>
            <a:off x="9716691" y="2712006"/>
            <a:ext cx="3884176" cy="362903"/>
          </a:xfrm>
          <a:prstGeom prst="rect">
            <a:avLst/>
          </a:prstGeom>
          <a:noFill/>
          <a:ln/>
        </p:spPr>
        <p:txBody>
          <a:bodyPr wrap="none" lIns="0" tIns="0" rIns="0" bIns="0" rtlCol="0" anchor="t"/>
          <a:lstStyle/>
          <a:p>
            <a:pPr marL="0" indent="0" algn="ctr">
              <a:lnSpc>
                <a:spcPts val="2850"/>
              </a:lnSpc>
              <a:buNone/>
            </a:pPr>
            <a:r>
              <a:rPr lang="en-US" sz="1750" b="1" dirty="0">
                <a:solidFill>
                  <a:srgbClr val="151617"/>
                </a:solidFill>
                <a:latin typeface="Inconsolata" pitchFamily="34" charset="0"/>
                <a:ea typeface="Inconsolata" pitchFamily="34" charset="-122"/>
                <a:cs typeface="Inconsolata" pitchFamily="34" charset="-120"/>
              </a:rPr>
              <a:t>Funds requested</a:t>
            </a:r>
            <a:endParaRPr lang="en-US" sz="1750" dirty="0"/>
          </a:p>
        </p:txBody>
      </p:sp>
      <p:sp>
        <p:nvSpPr>
          <p:cNvPr id="9" name="Text 7"/>
          <p:cNvSpPr/>
          <p:nvPr/>
        </p:nvSpPr>
        <p:spPr>
          <a:xfrm>
            <a:off x="9716691" y="3210997"/>
            <a:ext cx="3884176"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10" name="Shape 8"/>
          <p:cNvSpPr/>
          <p:nvPr/>
        </p:nvSpPr>
        <p:spPr>
          <a:xfrm>
            <a:off x="801410" y="3717608"/>
            <a:ext cx="13026271" cy="650319"/>
          </a:xfrm>
          <a:prstGeom prst="rect">
            <a:avLst/>
          </a:prstGeom>
          <a:solidFill>
            <a:srgbClr val="000000">
              <a:alpha val="4000"/>
            </a:srgbClr>
          </a:solidFill>
          <a:ln/>
        </p:spPr>
        <p:txBody>
          <a:bodyPr/>
          <a:lstStyle/>
          <a:p>
            <a:endParaRPr lang="en-US"/>
          </a:p>
        </p:txBody>
      </p:sp>
      <p:sp>
        <p:nvSpPr>
          <p:cNvPr id="11" name="Text 9"/>
          <p:cNvSpPr/>
          <p:nvPr/>
        </p:nvSpPr>
        <p:spPr>
          <a:xfrm>
            <a:off x="1029653" y="3861316"/>
            <a:ext cx="3884176" cy="362903"/>
          </a:xfrm>
          <a:prstGeom prst="rect">
            <a:avLst/>
          </a:prstGeom>
          <a:noFill/>
          <a:ln/>
        </p:spPr>
        <p:txBody>
          <a:bodyPr wrap="none" lIns="0" tIns="0" rIns="0" bIns="0" rtlCol="0" anchor="t"/>
          <a:lstStyle/>
          <a:p>
            <a:pPr marL="0" indent="0" algn="ctr">
              <a:lnSpc>
                <a:spcPts val="2850"/>
              </a:lnSpc>
              <a:buNone/>
            </a:pPr>
            <a:r>
              <a:rPr lang="en-US" sz="1750" dirty="0">
                <a:solidFill>
                  <a:srgbClr val="151617"/>
                </a:solidFill>
                <a:latin typeface="Inconsolata" pitchFamily="34" charset="0"/>
                <a:ea typeface="Inconsolata" pitchFamily="34" charset="-122"/>
                <a:cs typeface="Inconsolata" pitchFamily="34" charset="-120"/>
              </a:rPr>
              <a:t>0</a:t>
            </a:r>
            <a:endParaRPr lang="en-US" sz="1750" dirty="0"/>
          </a:p>
        </p:txBody>
      </p:sp>
      <p:sp>
        <p:nvSpPr>
          <p:cNvPr id="12" name="Text 10"/>
          <p:cNvSpPr/>
          <p:nvPr/>
        </p:nvSpPr>
        <p:spPr>
          <a:xfrm>
            <a:off x="5375077" y="3861316"/>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Signing of agreement</a:t>
            </a:r>
            <a:endParaRPr lang="en-US" sz="1750" dirty="0"/>
          </a:p>
        </p:txBody>
      </p:sp>
      <p:sp>
        <p:nvSpPr>
          <p:cNvPr id="13" name="Text 11"/>
          <p:cNvSpPr/>
          <p:nvPr/>
        </p:nvSpPr>
        <p:spPr>
          <a:xfrm>
            <a:off x="9716691" y="3861316"/>
            <a:ext cx="3884176" cy="362903"/>
          </a:xfrm>
          <a:prstGeom prst="rect">
            <a:avLst/>
          </a:prstGeom>
          <a:noFill/>
          <a:ln/>
        </p:spPr>
        <p:txBody>
          <a:bodyPr wrap="none" lIns="0" tIns="0" rIns="0" bIns="0" rtlCol="0" anchor="t"/>
          <a:lstStyle/>
          <a:p>
            <a:pPr marL="0" indent="0" algn="r">
              <a:lnSpc>
                <a:spcPts val="2850"/>
              </a:lnSpc>
              <a:buNone/>
            </a:pPr>
            <a:r>
              <a:rPr lang="en-US" sz="1750" dirty="0">
                <a:solidFill>
                  <a:srgbClr val="151617"/>
                </a:solidFill>
                <a:latin typeface="Inconsolata" pitchFamily="34" charset="0"/>
                <a:ea typeface="Inconsolata" pitchFamily="34" charset="-122"/>
                <a:cs typeface="Inconsolata" pitchFamily="34" charset="-120"/>
              </a:rPr>
              <a:t>₹1,00,000</a:t>
            </a:r>
            <a:endParaRPr lang="en-US" sz="1750" dirty="0"/>
          </a:p>
        </p:txBody>
      </p:sp>
      <p:sp>
        <p:nvSpPr>
          <p:cNvPr id="14" name="Shape 12"/>
          <p:cNvSpPr/>
          <p:nvPr/>
        </p:nvSpPr>
        <p:spPr>
          <a:xfrm>
            <a:off x="801410" y="4367927"/>
            <a:ext cx="13026271" cy="650319"/>
          </a:xfrm>
          <a:prstGeom prst="rect">
            <a:avLst/>
          </a:prstGeom>
          <a:solidFill>
            <a:srgbClr val="FFFFFF">
              <a:alpha val="4000"/>
            </a:srgbClr>
          </a:solidFill>
          <a:ln/>
        </p:spPr>
        <p:txBody>
          <a:bodyPr/>
          <a:lstStyle/>
          <a:p>
            <a:endParaRPr lang="en-US"/>
          </a:p>
        </p:txBody>
      </p:sp>
      <p:sp>
        <p:nvSpPr>
          <p:cNvPr id="15" name="Text 13"/>
          <p:cNvSpPr/>
          <p:nvPr/>
        </p:nvSpPr>
        <p:spPr>
          <a:xfrm>
            <a:off x="1029653" y="4511635"/>
            <a:ext cx="3884176" cy="362903"/>
          </a:xfrm>
          <a:prstGeom prst="rect">
            <a:avLst/>
          </a:prstGeom>
          <a:noFill/>
          <a:ln/>
        </p:spPr>
        <p:txBody>
          <a:bodyPr wrap="none" lIns="0" tIns="0" rIns="0" bIns="0" rtlCol="0" anchor="t"/>
          <a:lstStyle/>
          <a:p>
            <a:pPr marL="0" indent="0" algn="ctr">
              <a:lnSpc>
                <a:spcPts val="2850"/>
              </a:lnSpc>
              <a:buNone/>
            </a:pPr>
            <a:r>
              <a:rPr lang="en-US" sz="1750" dirty="0">
                <a:solidFill>
                  <a:srgbClr val="151617"/>
                </a:solidFill>
                <a:latin typeface="Inconsolata" pitchFamily="34" charset="0"/>
                <a:ea typeface="Inconsolata" pitchFamily="34" charset="-122"/>
                <a:cs typeface="Inconsolata" pitchFamily="34" charset="-120"/>
              </a:rPr>
              <a:t>12</a:t>
            </a:r>
            <a:endParaRPr lang="en-US" sz="1750" dirty="0"/>
          </a:p>
        </p:txBody>
      </p:sp>
      <p:sp>
        <p:nvSpPr>
          <p:cNvPr id="16" name="Text 14"/>
          <p:cNvSpPr/>
          <p:nvPr/>
        </p:nvSpPr>
        <p:spPr>
          <a:xfrm>
            <a:off x="5375077" y="4511635"/>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Completion of 1st Milestone (M1)</a:t>
            </a:r>
            <a:endParaRPr lang="en-US" sz="1750" dirty="0"/>
          </a:p>
        </p:txBody>
      </p:sp>
      <p:sp>
        <p:nvSpPr>
          <p:cNvPr id="17" name="Text 15"/>
          <p:cNvSpPr/>
          <p:nvPr/>
        </p:nvSpPr>
        <p:spPr>
          <a:xfrm>
            <a:off x="9716691" y="4511635"/>
            <a:ext cx="3884176" cy="362903"/>
          </a:xfrm>
          <a:prstGeom prst="rect">
            <a:avLst/>
          </a:prstGeom>
          <a:noFill/>
          <a:ln/>
        </p:spPr>
        <p:txBody>
          <a:bodyPr wrap="none" lIns="0" tIns="0" rIns="0" bIns="0" rtlCol="0" anchor="t"/>
          <a:lstStyle/>
          <a:p>
            <a:pPr marL="0" indent="0" algn="r">
              <a:lnSpc>
                <a:spcPts val="2850"/>
              </a:lnSpc>
              <a:buNone/>
            </a:pPr>
            <a:r>
              <a:rPr lang="en-US" sz="1750" dirty="0">
                <a:solidFill>
                  <a:srgbClr val="151617"/>
                </a:solidFill>
                <a:latin typeface="Inconsolata" pitchFamily="34" charset="0"/>
                <a:ea typeface="Inconsolata" pitchFamily="34" charset="-122"/>
                <a:cs typeface="Inconsolata" pitchFamily="34" charset="-120"/>
              </a:rPr>
              <a:t>₹75,000</a:t>
            </a:r>
            <a:endParaRPr lang="en-US" sz="1750" dirty="0"/>
          </a:p>
        </p:txBody>
      </p:sp>
      <p:sp>
        <p:nvSpPr>
          <p:cNvPr id="18" name="Shape 16"/>
          <p:cNvSpPr/>
          <p:nvPr/>
        </p:nvSpPr>
        <p:spPr>
          <a:xfrm>
            <a:off x="801410" y="5018246"/>
            <a:ext cx="13026271" cy="650319"/>
          </a:xfrm>
          <a:prstGeom prst="rect">
            <a:avLst/>
          </a:prstGeom>
          <a:solidFill>
            <a:srgbClr val="000000">
              <a:alpha val="4000"/>
            </a:srgbClr>
          </a:solidFill>
          <a:ln/>
        </p:spPr>
        <p:txBody>
          <a:bodyPr/>
          <a:lstStyle/>
          <a:p>
            <a:endParaRPr lang="en-US"/>
          </a:p>
        </p:txBody>
      </p:sp>
      <p:sp>
        <p:nvSpPr>
          <p:cNvPr id="19" name="Text 17"/>
          <p:cNvSpPr/>
          <p:nvPr/>
        </p:nvSpPr>
        <p:spPr>
          <a:xfrm>
            <a:off x="1029653" y="5161955"/>
            <a:ext cx="3884176" cy="362903"/>
          </a:xfrm>
          <a:prstGeom prst="rect">
            <a:avLst/>
          </a:prstGeom>
          <a:noFill/>
          <a:ln/>
        </p:spPr>
        <p:txBody>
          <a:bodyPr wrap="none" lIns="0" tIns="0" rIns="0" bIns="0" rtlCol="0" anchor="t"/>
          <a:lstStyle/>
          <a:p>
            <a:pPr marL="0" indent="0" algn="ctr">
              <a:lnSpc>
                <a:spcPts val="2850"/>
              </a:lnSpc>
              <a:buNone/>
            </a:pPr>
            <a:r>
              <a:rPr lang="en-US" sz="1750" dirty="0">
                <a:solidFill>
                  <a:srgbClr val="151617"/>
                </a:solidFill>
                <a:latin typeface="Inconsolata" pitchFamily="34" charset="0"/>
                <a:ea typeface="Inconsolata" pitchFamily="34" charset="-122"/>
                <a:cs typeface="Inconsolata" pitchFamily="34" charset="-120"/>
              </a:rPr>
              <a:t>18</a:t>
            </a:r>
            <a:endParaRPr lang="en-US" sz="1750" dirty="0"/>
          </a:p>
        </p:txBody>
      </p:sp>
      <p:sp>
        <p:nvSpPr>
          <p:cNvPr id="20" name="Text 18"/>
          <p:cNvSpPr/>
          <p:nvPr/>
        </p:nvSpPr>
        <p:spPr>
          <a:xfrm>
            <a:off x="5375077" y="5161955"/>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Completion of 2nd Milestone (M2)</a:t>
            </a:r>
            <a:endParaRPr lang="en-US" sz="1750" dirty="0"/>
          </a:p>
        </p:txBody>
      </p:sp>
      <p:sp>
        <p:nvSpPr>
          <p:cNvPr id="21" name="Text 19"/>
          <p:cNvSpPr/>
          <p:nvPr/>
        </p:nvSpPr>
        <p:spPr>
          <a:xfrm>
            <a:off x="9716691" y="5161955"/>
            <a:ext cx="3884176" cy="362903"/>
          </a:xfrm>
          <a:prstGeom prst="rect">
            <a:avLst/>
          </a:prstGeom>
          <a:noFill/>
          <a:ln/>
        </p:spPr>
        <p:txBody>
          <a:bodyPr wrap="none" lIns="0" tIns="0" rIns="0" bIns="0" rtlCol="0" anchor="t"/>
          <a:lstStyle/>
          <a:p>
            <a:pPr marL="0" indent="0" algn="r">
              <a:lnSpc>
                <a:spcPts val="2850"/>
              </a:lnSpc>
              <a:buNone/>
            </a:pPr>
            <a:r>
              <a:rPr lang="en-US" sz="1750" dirty="0">
                <a:solidFill>
                  <a:srgbClr val="151617"/>
                </a:solidFill>
                <a:latin typeface="Inconsolata" pitchFamily="34" charset="0"/>
                <a:ea typeface="Inconsolata" pitchFamily="34" charset="-122"/>
                <a:cs typeface="Inconsolata" pitchFamily="34" charset="-120"/>
              </a:rPr>
              <a:t>₹50,000</a:t>
            </a:r>
            <a:endParaRPr lang="en-US" sz="1750" dirty="0"/>
          </a:p>
        </p:txBody>
      </p:sp>
      <p:sp>
        <p:nvSpPr>
          <p:cNvPr id="22" name="Shape 20"/>
          <p:cNvSpPr/>
          <p:nvPr/>
        </p:nvSpPr>
        <p:spPr>
          <a:xfrm>
            <a:off x="801410" y="5668566"/>
            <a:ext cx="13026271" cy="1013222"/>
          </a:xfrm>
          <a:prstGeom prst="rect">
            <a:avLst/>
          </a:prstGeom>
          <a:solidFill>
            <a:srgbClr val="FFFFFF">
              <a:alpha val="4000"/>
            </a:srgbClr>
          </a:solidFill>
          <a:ln/>
        </p:spPr>
        <p:txBody>
          <a:bodyPr/>
          <a:lstStyle/>
          <a:p>
            <a:endParaRPr lang="en-US"/>
          </a:p>
        </p:txBody>
      </p:sp>
      <p:sp>
        <p:nvSpPr>
          <p:cNvPr id="23" name="Text 21"/>
          <p:cNvSpPr/>
          <p:nvPr/>
        </p:nvSpPr>
        <p:spPr>
          <a:xfrm>
            <a:off x="1029653" y="5812274"/>
            <a:ext cx="3884176" cy="362903"/>
          </a:xfrm>
          <a:prstGeom prst="rect">
            <a:avLst/>
          </a:prstGeom>
          <a:noFill/>
          <a:ln/>
        </p:spPr>
        <p:txBody>
          <a:bodyPr wrap="none" lIns="0" tIns="0" rIns="0" bIns="0" rtlCol="0" anchor="t"/>
          <a:lstStyle/>
          <a:p>
            <a:pPr marL="0" indent="0" algn="ctr">
              <a:lnSpc>
                <a:spcPts val="2850"/>
              </a:lnSpc>
              <a:buNone/>
            </a:pPr>
            <a:r>
              <a:rPr lang="en-US" sz="1750" dirty="0">
                <a:solidFill>
                  <a:srgbClr val="151617"/>
                </a:solidFill>
                <a:latin typeface="Inconsolata" pitchFamily="34" charset="0"/>
                <a:ea typeface="Inconsolata" pitchFamily="34" charset="-122"/>
                <a:cs typeface="Inconsolata" pitchFamily="34" charset="-120"/>
              </a:rPr>
              <a:t>24</a:t>
            </a:r>
            <a:endParaRPr lang="en-US" sz="1750" dirty="0"/>
          </a:p>
        </p:txBody>
      </p:sp>
      <p:sp>
        <p:nvSpPr>
          <p:cNvPr id="24" name="Text 22"/>
          <p:cNvSpPr/>
          <p:nvPr/>
        </p:nvSpPr>
        <p:spPr>
          <a:xfrm>
            <a:off x="5375077" y="5812274"/>
            <a:ext cx="3880366" cy="72580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Completion of project and submission of final report (M3)</a:t>
            </a:r>
            <a:endParaRPr lang="en-US" sz="1750" dirty="0"/>
          </a:p>
        </p:txBody>
      </p:sp>
      <p:sp>
        <p:nvSpPr>
          <p:cNvPr id="25" name="Text 23"/>
          <p:cNvSpPr/>
          <p:nvPr/>
        </p:nvSpPr>
        <p:spPr>
          <a:xfrm>
            <a:off x="9716691" y="5812274"/>
            <a:ext cx="3884176" cy="362903"/>
          </a:xfrm>
          <a:prstGeom prst="rect">
            <a:avLst/>
          </a:prstGeom>
          <a:noFill/>
          <a:ln/>
        </p:spPr>
        <p:txBody>
          <a:bodyPr wrap="none" lIns="0" tIns="0" rIns="0" bIns="0" rtlCol="0" anchor="t"/>
          <a:lstStyle/>
          <a:p>
            <a:pPr marL="0" indent="0" algn="r">
              <a:lnSpc>
                <a:spcPts val="2850"/>
              </a:lnSpc>
              <a:buNone/>
            </a:pPr>
            <a:r>
              <a:rPr lang="en-US" sz="1750" dirty="0">
                <a:solidFill>
                  <a:srgbClr val="151617"/>
                </a:solidFill>
                <a:latin typeface="Inconsolata" pitchFamily="34" charset="0"/>
                <a:ea typeface="Inconsolata" pitchFamily="34" charset="-122"/>
                <a:cs typeface="Inconsolata" pitchFamily="34" charset="-120"/>
              </a:rPr>
              <a:t>₹25,000</a:t>
            </a:r>
            <a:endParaRPr lang="en-US" sz="1750" dirty="0"/>
          </a:p>
        </p:txBody>
      </p:sp>
      <p:pic>
        <p:nvPicPr>
          <p:cNvPr id="27" name="Picture 26" descr="A white background with black and white clouds&#10;&#10;Description automatically generated with medium confidence">
            <a:extLst>
              <a:ext uri="{FF2B5EF4-FFF2-40B4-BE49-F238E27FC236}">
                <a16:creationId xmlns:a16="http://schemas.microsoft.com/office/drawing/2014/main" id="{1CD05313-146F-BACF-A7F8-F6A7A780B3C2}"/>
              </a:ext>
            </a:extLst>
          </p:cNvPr>
          <p:cNvPicPr>
            <a:picLocks noChangeAspect="1"/>
          </p:cNvPicPr>
          <p:nvPr/>
        </p:nvPicPr>
        <p:blipFill>
          <a:blip r:embed="rId3"/>
          <a:stretch>
            <a:fillRect/>
          </a:stretch>
        </p:blipFill>
        <p:spPr>
          <a:xfrm>
            <a:off x="12319000" y="7708900"/>
            <a:ext cx="2311400" cy="520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75492"/>
            <a:ext cx="7556421" cy="2835116"/>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Conclusion: A Significant Advance for Communication via Signals</a:t>
            </a:r>
            <a:endParaRPr lang="en-US" sz="4450" dirty="0"/>
          </a:p>
        </p:txBody>
      </p:sp>
      <p:sp>
        <p:nvSpPr>
          <p:cNvPr id="4" name="Text 1"/>
          <p:cNvSpPr/>
          <p:nvPr/>
        </p:nvSpPr>
        <p:spPr>
          <a:xfrm>
            <a:off x="793790" y="4250769"/>
            <a:ext cx="7556421" cy="290322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The development of this adaptive telecommand receiver system represents a significant advancement in satellite communication technology. It addresses a critical challenge in low CNR environments, providing a reliable and efficient solution for modulation classification. This innovation paves the way for improved data transmission, reduced error rates, and more robust satellite communication systems, ensuring the smooth operation of vital communication networks.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342239" y="1101919"/>
            <a:ext cx="847353" cy="7036241"/>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341454" y="772160"/>
            <a:ext cx="504369" cy="680270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6064" y="772160"/>
            <a:ext cx="13120204" cy="6470333"/>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A diagram of a computer&#10;&#10;Description automatically generated">
            <a:extLst>
              <a:ext uri="{FF2B5EF4-FFF2-40B4-BE49-F238E27FC236}">
                <a16:creationId xmlns:a16="http://schemas.microsoft.com/office/drawing/2014/main" id="{D1D87B96-A470-14F8-9F1D-3E9A90C0472B}"/>
              </a:ext>
            </a:extLst>
          </p:cNvPr>
          <p:cNvPicPr>
            <a:picLocks noChangeAspect="1"/>
          </p:cNvPicPr>
          <p:nvPr/>
        </p:nvPicPr>
        <p:blipFill>
          <a:blip r:embed="rId2"/>
          <a:stretch>
            <a:fillRect/>
          </a:stretch>
        </p:blipFill>
        <p:spPr>
          <a:xfrm>
            <a:off x="891056" y="987107"/>
            <a:ext cx="12848288" cy="5942331"/>
          </a:xfrm>
          <a:prstGeom prst="rect">
            <a:avLst/>
          </a:prstGeom>
        </p:spPr>
      </p:pic>
    </p:spTree>
    <p:extLst>
      <p:ext uri="{BB962C8B-B14F-4D97-AF65-F5344CB8AC3E}">
        <p14:creationId xmlns:p14="http://schemas.microsoft.com/office/powerpoint/2010/main" val="3359691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87110"/>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The Problem: Challenges in Low CNR Environments</a:t>
            </a:r>
            <a:endParaRPr lang="en-US" sz="4450" dirty="0"/>
          </a:p>
        </p:txBody>
      </p:sp>
      <p:sp>
        <p:nvSpPr>
          <p:cNvPr id="3" name="Text 1"/>
          <p:cNvSpPr/>
          <p:nvPr/>
        </p:nvSpPr>
        <p:spPr>
          <a:xfrm>
            <a:off x="793790" y="2558296"/>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Traditional Automatic Modulation Recognition (AMR) models struggle to effectively classify modulation types in low CNR environments. This is due to the high computational complexity of these models and their limited capabilities in identifying complex signals. This hinders the implementation of reliable real-time solutions for TTC systems, leading to potential data errors and communication disruptions.</a:t>
            </a:r>
            <a:endParaRPr lang="en-US" sz="1750" dirty="0"/>
          </a:p>
        </p:txBody>
      </p:sp>
      <p:sp>
        <p:nvSpPr>
          <p:cNvPr id="4" name="Shape 2"/>
          <p:cNvSpPr/>
          <p:nvPr/>
        </p:nvSpPr>
        <p:spPr>
          <a:xfrm>
            <a:off x="793790" y="4520208"/>
            <a:ext cx="510302" cy="510302"/>
          </a:xfrm>
          <a:prstGeom prst="roundRect">
            <a:avLst>
              <a:gd name="adj" fmla="val 1792"/>
            </a:avLst>
          </a:prstGeom>
          <a:solidFill>
            <a:srgbClr val="F8F8F8"/>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5" name="Text 3"/>
          <p:cNvSpPr/>
          <p:nvPr/>
        </p:nvSpPr>
        <p:spPr>
          <a:xfrm>
            <a:off x="977741" y="4605218"/>
            <a:ext cx="142280"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1</a:t>
            </a:r>
            <a:endParaRPr lang="en-US" sz="2650" dirty="0"/>
          </a:p>
        </p:txBody>
      </p:sp>
      <p:sp>
        <p:nvSpPr>
          <p:cNvPr id="6" name="Text 4"/>
          <p:cNvSpPr/>
          <p:nvPr/>
        </p:nvSpPr>
        <p:spPr>
          <a:xfrm>
            <a:off x="1530906" y="452020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Low Accuracy</a:t>
            </a:r>
            <a:endParaRPr lang="en-US" sz="2200" dirty="0"/>
          </a:p>
        </p:txBody>
      </p:sp>
      <p:sp>
        <p:nvSpPr>
          <p:cNvPr id="7" name="Text 5"/>
          <p:cNvSpPr/>
          <p:nvPr/>
        </p:nvSpPr>
        <p:spPr>
          <a:xfrm>
            <a:off x="1530906" y="5010626"/>
            <a:ext cx="3459242"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The high noise levels in low CNR environments significantly degrade the signal quality, leading to misclassifications by traditional AMR models.</a:t>
            </a:r>
            <a:endParaRPr lang="en-US" sz="1750" dirty="0"/>
          </a:p>
        </p:txBody>
      </p:sp>
      <p:sp>
        <p:nvSpPr>
          <p:cNvPr id="8" name="Shape 6"/>
          <p:cNvSpPr/>
          <p:nvPr/>
        </p:nvSpPr>
        <p:spPr>
          <a:xfrm>
            <a:off x="5216962" y="4520208"/>
            <a:ext cx="510302" cy="510302"/>
          </a:xfrm>
          <a:prstGeom prst="roundRect">
            <a:avLst>
              <a:gd name="adj" fmla="val 1792"/>
            </a:avLst>
          </a:prstGeom>
          <a:solidFill>
            <a:srgbClr val="F8F8F8"/>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9" name="Text 7"/>
          <p:cNvSpPr/>
          <p:nvPr/>
        </p:nvSpPr>
        <p:spPr>
          <a:xfrm>
            <a:off x="5368647" y="4605218"/>
            <a:ext cx="206931"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2</a:t>
            </a:r>
            <a:endParaRPr lang="en-US" sz="2650" dirty="0"/>
          </a:p>
        </p:txBody>
      </p:sp>
      <p:sp>
        <p:nvSpPr>
          <p:cNvPr id="10" name="Text 8"/>
          <p:cNvSpPr/>
          <p:nvPr/>
        </p:nvSpPr>
        <p:spPr>
          <a:xfrm>
            <a:off x="5954078" y="4520208"/>
            <a:ext cx="3459242" cy="708660"/>
          </a:xfrm>
          <a:prstGeom prst="rect">
            <a:avLst/>
          </a:prstGeom>
          <a:noFill/>
          <a:ln/>
        </p:spPr>
        <p:txBody>
          <a:bodyPr wrap="squar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Computational Complexity</a:t>
            </a:r>
            <a:endParaRPr lang="en-US" sz="2200" dirty="0"/>
          </a:p>
        </p:txBody>
      </p:sp>
      <p:sp>
        <p:nvSpPr>
          <p:cNvPr id="11" name="Text 9"/>
          <p:cNvSpPr/>
          <p:nvPr/>
        </p:nvSpPr>
        <p:spPr>
          <a:xfrm>
            <a:off x="5954078" y="5364956"/>
            <a:ext cx="3459242" cy="217741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These models require significant computational resources, making them impractical for real-time applications in resource-constrained satellite systems.</a:t>
            </a:r>
            <a:endParaRPr lang="en-US" sz="1750" dirty="0"/>
          </a:p>
        </p:txBody>
      </p:sp>
      <p:sp>
        <p:nvSpPr>
          <p:cNvPr id="12" name="Shape 10"/>
          <p:cNvSpPr/>
          <p:nvPr/>
        </p:nvSpPr>
        <p:spPr>
          <a:xfrm>
            <a:off x="9640133" y="4520208"/>
            <a:ext cx="510302" cy="510302"/>
          </a:xfrm>
          <a:prstGeom prst="roundRect">
            <a:avLst>
              <a:gd name="adj" fmla="val 1792"/>
            </a:avLst>
          </a:prstGeom>
          <a:solidFill>
            <a:srgbClr val="F8F8F8"/>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13" name="Text 11"/>
          <p:cNvSpPr/>
          <p:nvPr/>
        </p:nvSpPr>
        <p:spPr>
          <a:xfrm>
            <a:off x="9790748" y="4605218"/>
            <a:ext cx="208955"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3</a:t>
            </a:r>
            <a:endParaRPr lang="en-US" sz="2650" dirty="0"/>
          </a:p>
        </p:txBody>
      </p:sp>
      <p:sp>
        <p:nvSpPr>
          <p:cNvPr id="14" name="Text 12"/>
          <p:cNvSpPr/>
          <p:nvPr/>
        </p:nvSpPr>
        <p:spPr>
          <a:xfrm>
            <a:off x="10377249" y="4520208"/>
            <a:ext cx="3459242" cy="708660"/>
          </a:xfrm>
          <a:prstGeom prst="rect">
            <a:avLst/>
          </a:prstGeom>
          <a:noFill/>
          <a:ln/>
        </p:spPr>
        <p:txBody>
          <a:bodyPr wrap="squar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Limited Identification Capabilities</a:t>
            </a:r>
            <a:endParaRPr lang="en-US" sz="2200" dirty="0"/>
          </a:p>
        </p:txBody>
      </p:sp>
      <p:sp>
        <p:nvSpPr>
          <p:cNvPr id="15" name="Text 13"/>
          <p:cNvSpPr/>
          <p:nvPr/>
        </p:nvSpPr>
        <p:spPr>
          <a:xfrm>
            <a:off x="10377249" y="5364956"/>
            <a:ext cx="3459242" cy="217741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The distortion of signals in low CNR environments often exceeds the capabilities of existing models, hindering their ability to reliably identify modulation types.</a:t>
            </a:r>
            <a:endParaRPr lang="en-US" sz="1750" dirty="0"/>
          </a:p>
        </p:txBody>
      </p:sp>
      <p:pic>
        <p:nvPicPr>
          <p:cNvPr id="17" name="Picture 16" descr="A white background with black and white clouds&#10;&#10;Description automatically generated with medium confidence">
            <a:extLst>
              <a:ext uri="{FF2B5EF4-FFF2-40B4-BE49-F238E27FC236}">
                <a16:creationId xmlns:a16="http://schemas.microsoft.com/office/drawing/2014/main" id="{86DA33B8-AE54-F1C4-6EE9-FD036F116A74}"/>
              </a:ext>
            </a:extLst>
          </p:cNvPr>
          <p:cNvPicPr>
            <a:picLocks noChangeAspect="1"/>
          </p:cNvPicPr>
          <p:nvPr/>
        </p:nvPicPr>
        <p:blipFill>
          <a:blip r:embed="rId3"/>
          <a:stretch>
            <a:fillRect/>
          </a:stretch>
        </p:blipFill>
        <p:spPr>
          <a:xfrm>
            <a:off x="12319000" y="7708900"/>
            <a:ext cx="2311400" cy="520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8779" y="557808"/>
            <a:ext cx="10375702" cy="632817"/>
          </a:xfrm>
          <a:prstGeom prst="rect">
            <a:avLst/>
          </a:prstGeom>
          <a:noFill/>
          <a:ln/>
        </p:spPr>
        <p:txBody>
          <a:bodyPr wrap="none" lIns="0" tIns="0" rIns="0" bIns="0" rtlCol="0" anchor="t"/>
          <a:lstStyle/>
          <a:p>
            <a:pPr marL="0" indent="0">
              <a:lnSpc>
                <a:spcPts val="4950"/>
              </a:lnSpc>
              <a:buNone/>
            </a:pPr>
            <a:r>
              <a:rPr lang="en-US" sz="3950" b="1" dirty="0">
                <a:solidFill>
                  <a:srgbClr val="151617"/>
                </a:solidFill>
                <a:latin typeface="Montserrat Black" pitchFamily="34" charset="0"/>
                <a:ea typeface="Montserrat Black" pitchFamily="34" charset="-122"/>
                <a:cs typeface="Montserrat Black" pitchFamily="34" charset="-120"/>
              </a:rPr>
              <a:t>Efficient, Real-Time Solutions Needed</a:t>
            </a:r>
            <a:endParaRPr lang="en-US" sz="3950" dirty="0"/>
          </a:p>
        </p:txBody>
      </p:sp>
      <p:sp>
        <p:nvSpPr>
          <p:cNvPr id="3" name="Text 1"/>
          <p:cNvSpPr/>
          <p:nvPr/>
        </p:nvSpPr>
        <p:spPr>
          <a:xfrm>
            <a:off x="708779" y="1595557"/>
            <a:ext cx="13212842" cy="971907"/>
          </a:xfrm>
          <a:prstGeom prst="rect">
            <a:avLst/>
          </a:prstGeom>
          <a:noFill/>
          <a:ln/>
        </p:spPr>
        <p:txBody>
          <a:bodyPr wrap="square" lIns="0" tIns="0" rIns="0" bIns="0" rtlCol="0" anchor="t"/>
          <a:lstStyle/>
          <a:p>
            <a:pPr marL="0" indent="0">
              <a:lnSpc>
                <a:spcPts val="2550"/>
              </a:lnSpc>
              <a:buNone/>
            </a:pPr>
            <a:r>
              <a:rPr lang="en-US" sz="1550" dirty="0">
                <a:solidFill>
                  <a:srgbClr val="151617"/>
                </a:solidFill>
                <a:latin typeface="Inconsolata" pitchFamily="34" charset="0"/>
                <a:ea typeface="Inconsolata" pitchFamily="34" charset="-122"/>
                <a:cs typeface="Inconsolata" pitchFamily="34" charset="-120"/>
              </a:rPr>
              <a:t>We developed a real-time solution to accurately classify modulation types in low signal-to-noise conditions, enabling reliable satellite communications. The system combines AI/ML and thresholding methods, and is implemented on an FPGA platform for efficient, low-latency processing..</a:t>
            </a:r>
            <a:endParaRPr lang="en-US" sz="1550" dirty="0"/>
          </a:p>
        </p:txBody>
      </p:sp>
      <p:sp>
        <p:nvSpPr>
          <p:cNvPr id="4" name="Shape 2"/>
          <p:cNvSpPr/>
          <p:nvPr/>
        </p:nvSpPr>
        <p:spPr>
          <a:xfrm>
            <a:off x="1001078" y="2795230"/>
            <a:ext cx="22860" cy="4876443"/>
          </a:xfrm>
          <a:prstGeom prst="roundRect">
            <a:avLst>
              <a:gd name="adj" fmla="val 40000"/>
            </a:avLst>
          </a:prstGeom>
          <a:solidFill>
            <a:srgbClr val="000000">
              <a:alpha val="8000"/>
            </a:srgbClr>
          </a:solidFill>
          <a:ln/>
        </p:spPr>
        <p:txBody>
          <a:bodyPr/>
          <a:lstStyle/>
          <a:p>
            <a:endParaRPr lang="en-US"/>
          </a:p>
        </p:txBody>
      </p:sp>
      <p:sp>
        <p:nvSpPr>
          <p:cNvPr id="5" name="Shape 3"/>
          <p:cNvSpPr/>
          <p:nvPr/>
        </p:nvSpPr>
        <p:spPr>
          <a:xfrm>
            <a:off x="1217474" y="3239333"/>
            <a:ext cx="708779" cy="22860"/>
          </a:xfrm>
          <a:prstGeom prst="roundRect">
            <a:avLst>
              <a:gd name="adj" fmla="val 40000"/>
            </a:avLst>
          </a:prstGeom>
          <a:solidFill>
            <a:srgbClr val="151617"/>
          </a:solidFill>
          <a:ln/>
        </p:spPr>
        <p:txBody>
          <a:bodyPr/>
          <a:lstStyle/>
          <a:p>
            <a:endParaRPr lang="en-US"/>
          </a:p>
        </p:txBody>
      </p:sp>
      <p:sp>
        <p:nvSpPr>
          <p:cNvPr id="6" name="Shape 4"/>
          <p:cNvSpPr/>
          <p:nvPr/>
        </p:nvSpPr>
        <p:spPr>
          <a:xfrm>
            <a:off x="784681" y="3022997"/>
            <a:ext cx="455652" cy="455652"/>
          </a:xfrm>
          <a:prstGeom prst="roundRect">
            <a:avLst>
              <a:gd name="adj" fmla="val 2007"/>
            </a:avLst>
          </a:prstGeom>
          <a:solidFill>
            <a:srgbClr val="F8F8F8"/>
          </a:solidFill>
          <a:ln w="7620">
            <a:solidFill>
              <a:srgbClr val="151617"/>
            </a:solidFill>
            <a:prstDash val="solid"/>
          </a:ln>
          <a:effectLst>
            <a:outerShdw dist="17780" dir="2700000" algn="bl" rotWithShape="0">
              <a:srgbClr val="151617">
                <a:alpha val="100000"/>
              </a:srgbClr>
            </a:outerShdw>
          </a:effectLst>
        </p:spPr>
        <p:txBody>
          <a:bodyPr/>
          <a:lstStyle/>
          <a:p>
            <a:endParaRPr lang="en-US"/>
          </a:p>
        </p:txBody>
      </p:sp>
      <p:sp>
        <p:nvSpPr>
          <p:cNvPr id="7" name="Text 5"/>
          <p:cNvSpPr/>
          <p:nvPr/>
        </p:nvSpPr>
        <p:spPr>
          <a:xfrm>
            <a:off x="948988" y="3098959"/>
            <a:ext cx="127040" cy="303728"/>
          </a:xfrm>
          <a:prstGeom prst="rect">
            <a:avLst/>
          </a:prstGeom>
          <a:noFill/>
          <a:ln/>
        </p:spPr>
        <p:txBody>
          <a:bodyPr wrap="none" lIns="0" tIns="0" rIns="0" bIns="0" rtlCol="0" anchor="t"/>
          <a:lstStyle/>
          <a:p>
            <a:pPr marL="0" indent="0" algn="ctr">
              <a:lnSpc>
                <a:spcPts val="2350"/>
              </a:lnSpc>
              <a:buNone/>
            </a:pPr>
            <a:r>
              <a:rPr lang="en-US" sz="2350" b="1" dirty="0">
                <a:solidFill>
                  <a:srgbClr val="151617"/>
                </a:solidFill>
                <a:latin typeface="Montserrat Black" pitchFamily="34" charset="0"/>
                <a:ea typeface="Montserrat Black" pitchFamily="34" charset="-122"/>
                <a:cs typeface="Montserrat Black" pitchFamily="34" charset="-120"/>
              </a:rPr>
              <a:t>1</a:t>
            </a:r>
            <a:endParaRPr lang="en-US" sz="2350" dirty="0"/>
          </a:p>
        </p:txBody>
      </p:sp>
      <p:sp>
        <p:nvSpPr>
          <p:cNvPr id="8" name="Text 6"/>
          <p:cNvSpPr/>
          <p:nvPr/>
        </p:nvSpPr>
        <p:spPr>
          <a:xfrm>
            <a:off x="2126337" y="2997637"/>
            <a:ext cx="3298508" cy="316349"/>
          </a:xfrm>
          <a:prstGeom prst="rect">
            <a:avLst/>
          </a:prstGeom>
          <a:noFill/>
          <a:ln/>
        </p:spPr>
        <p:txBody>
          <a:bodyPr wrap="none" lIns="0" tIns="0" rIns="0" bIns="0" rtlCol="0" anchor="t"/>
          <a:lstStyle/>
          <a:p>
            <a:pPr marL="0" indent="0" algn="l">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Identifying the Problem</a:t>
            </a:r>
            <a:endParaRPr lang="en-US" sz="1950" dirty="0"/>
          </a:p>
        </p:txBody>
      </p:sp>
      <p:sp>
        <p:nvSpPr>
          <p:cNvPr id="9" name="Text 7"/>
          <p:cNvSpPr/>
          <p:nvPr/>
        </p:nvSpPr>
        <p:spPr>
          <a:xfrm>
            <a:off x="2126337" y="3435429"/>
            <a:ext cx="11795284" cy="647938"/>
          </a:xfrm>
          <a:prstGeom prst="rect">
            <a:avLst/>
          </a:prstGeom>
          <a:noFill/>
          <a:ln/>
        </p:spPr>
        <p:txBody>
          <a:bodyPr wrap="square" lIns="0" tIns="0" rIns="0" bIns="0" rtlCol="0" anchor="t"/>
          <a:lstStyle/>
          <a:p>
            <a:pPr marL="0" indent="0" algn="l">
              <a:lnSpc>
                <a:spcPts val="2550"/>
              </a:lnSpc>
              <a:buNone/>
            </a:pPr>
            <a:r>
              <a:rPr lang="en-US" sz="1550" dirty="0">
                <a:solidFill>
                  <a:srgbClr val="151617"/>
                </a:solidFill>
                <a:latin typeface="Inconsolata" pitchFamily="34" charset="0"/>
                <a:ea typeface="Inconsolata" pitchFamily="34" charset="-122"/>
                <a:cs typeface="Inconsolata" pitchFamily="34" charset="-120"/>
              </a:rPr>
              <a:t>ISRO identified the challenges associated with modulation classification in low CNR environments and the need for a real-time solution.</a:t>
            </a:r>
            <a:endParaRPr lang="en-US" sz="1550" dirty="0"/>
          </a:p>
        </p:txBody>
      </p:sp>
      <p:sp>
        <p:nvSpPr>
          <p:cNvPr id="10" name="Shape 8"/>
          <p:cNvSpPr/>
          <p:nvPr/>
        </p:nvSpPr>
        <p:spPr>
          <a:xfrm>
            <a:off x="1217474" y="4932283"/>
            <a:ext cx="708779" cy="22860"/>
          </a:xfrm>
          <a:prstGeom prst="roundRect">
            <a:avLst>
              <a:gd name="adj" fmla="val 40000"/>
            </a:avLst>
          </a:prstGeom>
          <a:solidFill>
            <a:srgbClr val="151617"/>
          </a:solidFill>
          <a:ln/>
        </p:spPr>
        <p:txBody>
          <a:bodyPr/>
          <a:lstStyle/>
          <a:p>
            <a:endParaRPr lang="en-US"/>
          </a:p>
        </p:txBody>
      </p:sp>
      <p:sp>
        <p:nvSpPr>
          <p:cNvPr id="11" name="Shape 9"/>
          <p:cNvSpPr/>
          <p:nvPr/>
        </p:nvSpPr>
        <p:spPr>
          <a:xfrm>
            <a:off x="784681" y="4715947"/>
            <a:ext cx="455652" cy="455652"/>
          </a:xfrm>
          <a:prstGeom prst="roundRect">
            <a:avLst>
              <a:gd name="adj" fmla="val 2007"/>
            </a:avLst>
          </a:prstGeom>
          <a:solidFill>
            <a:srgbClr val="F8F8F8"/>
          </a:solidFill>
          <a:ln w="7620">
            <a:solidFill>
              <a:srgbClr val="151617"/>
            </a:solidFill>
            <a:prstDash val="solid"/>
          </a:ln>
          <a:effectLst>
            <a:outerShdw dist="17780" dir="2700000" algn="bl" rotWithShape="0">
              <a:srgbClr val="151617">
                <a:alpha val="100000"/>
              </a:srgbClr>
            </a:outerShdw>
          </a:effectLst>
        </p:spPr>
        <p:txBody>
          <a:bodyPr/>
          <a:lstStyle/>
          <a:p>
            <a:endParaRPr lang="en-US"/>
          </a:p>
        </p:txBody>
      </p:sp>
      <p:sp>
        <p:nvSpPr>
          <p:cNvPr id="12" name="Text 10"/>
          <p:cNvSpPr/>
          <p:nvPr/>
        </p:nvSpPr>
        <p:spPr>
          <a:xfrm>
            <a:off x="920055" y="4791908"/>
            <a:ext cx="184785" cy="303728"/>
          </a:xfrm>
          <a:prstGeom prst="rect">
            <a:avLst/>
          </a:prstGeom>
          <a:noFill/>
          <a:ln/>
        </p:spPr>
        <p:txBody>
          <a:bodyPr wrap="none" lIns="0" tIns="0" rIns="0" bIns="0" rtlCol="0" anchor="t"/>
          <a:lstStyle/>
          <a:p>
            <a:pPr marL="0" indent="0" algn="ctr">
              <a:lnSpc>
                <a:spcPts val="2350"/>
              </a:lnSpc>
              <a:buNone/>
            </a:pPr>
            <a:r>
              <a:rPr lang="en-US" sz="2350" b="1" dirty="0">
                <a:solidFill>
                  <a:srgbClr val="151617"/>
                </a:solidFill>
                <a:latin typeface="Montserrat Black" pitchFamily="34" charset="0"/>
                <a:ea typeface="Montserrat Black" pitchFamily="34" charset="-122"/>
                <a:cs typeface="Montserrat Black" pitchFamily="34" charset="-120"/>
              </a:rPr>
              <a:t>2</a:t>
            </a:r>
            <a:endParaRPr lang="en-US" sz="2350" dirty="0"/>
          </a:p>
        </p:txBody>
      </p:sp>
      <p:sp>
        <p:nvSpPr>
          <p:cNvPr id="13" name="Text 11"/>
          <p:cNvSpPr/>
          <p:nvPr/>
        </p:nvSpPr>
        <p:spPr>
          <a:xfrm>
            <a:off x="2126337" y="4690586"/>
            <a:ext cx="3792974" cy="316349"/>
          </a:xfrm>
          <a:prstGeom prst="rect">
            <a:avLst/>
          </a:prstGeom>
          <a:noFill/>
          <a:ln/>
        </p:spPr>
        <p:txBody>
          <a:bodyPr wrap="none" lIns="0" tIns="0" rIns="0" bIns="0" rtlCol="0" anchor="t"/>
          <a:lstStyle/>
          <a:p>
            <a:pPr marL="0" indent="0" algn="l">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Research and Development</a:t>
            </a:r>
            <a:endParaRPr lang="en-US" sz="1950" dirty="0"/>
          </a:p>
        </p:txBody>
      </p:sp>
      <p:sp>
        <p:nvSpPr>
          <p:cNvPr id="14" name="Text 12"/>
          <p:cNvSpPr/>
          <p:nvPr/>
        </p:nvSpPr>
        <p:spPr>
          <a:xfrm>
            <a:off x="2126337" y="5128379"/>
            <a:ext cx="11795284" cy="647938"/>
          </a:xfrm>
          <a:prstGeom prst="rect">
            <a:avLst/>
          </a:prstGeom>
          <a:noFill/>
          <a:ln/>
        </p:spPr>
        <p:txBody>
          <a:bodyPr wrap="square" lIns="0" tIns="0" rIns="0" bIns="0" rtlCol="0" anchor="t"/>
          <a:lstStyle/>
          <a:p>
            <a:pPr marL="0" indent="0" algn="l">
              <a:lnSpc>
                <a:spcPts val="2550"/>
              </a:lnSpc>
              <a:buNone/>
            </a:pPr>
            <a:r>
              <a:rPr lang="en-US" sz="1550" dirty="0">
                <a:solidFill>
                  <a:srgbClr val="151617"/>
                </a:solidFill>
                <a:latin typeface="Inconsolata" pitchFamily="34" charset="0"/>
                <a:ea typeface="Inconsolata" pitchFamily="34" charset="-122"/>
                <a:cs typeface="Inconsolata" pitchFamily="34" charset="-120"/>
              </a:rPr>
              <a:t>The project team focused on developing optimized algorithms for modulation classification using combination of CNN and LSTM models, considering both accuracy and real-time processing requirements.</a:t>
            </a:r>
            <a:endParaRPr lang="en-US" sz="1550" dirty="0"/>
          </a:p>
        </p:txBody>
      </p:sp>
      <p:sp>
        <p:nvSpPr>
          <p:cNvPr id="15" name="Shape 13"/>
          <p:cNvSpPr/>
          <p:nvPr/>
        </p:nvSpPr>
        <p:spPr>
          <a:xfrm>
            <a:off x="1217474" y="6625233"/>
            <a:ext cx="708779" cy="22860"/>
          </a:xfrm>
          <a:prstGeom prst="roundRect">
            <a:avLst>
              <a:gd name="adj" fmla="val 40000"/>
            </a:avLst>
          </a:prstGeom>
          <a:solidFill>
            <a:srgbClr val="151617"/>
          </a:solidFill>
          <a:ln/>
        </p:spPr>
        <p:txBody>
          <a:bodyPr/>
          <a:lstStyle/>
          <a:p>
            <a:endParaRPr lang="en-US"/>
          </a:p>
        </p:txBody>
      </p:sp>
      <p:sp>
        <p:nvSpPr>
          <p:cNvPr id="16" name="Shape 14"/>
          <p:cNvSpPr/>
          <p:nvPr/>
        </p:nvSpPr>
        <p:spPr>
          <a:xfrm>
            <a:off x="784681" y="6408896"/>
            <a:ext cx="455652" cy="455652"/>
          </a:xfrm>
          <a:prstGeom prst="roundRect">
            <a:avLst>
              <a:gd name="adj" fmla="val 2007"/>
            </a:avLst>
          </a:prstGeom>
          <a:solidFill>
            <a:srgbClr val="F8F8F8"/>
          </a:solidFill>
          <a:ln w="7620">
            <a:solidFill>
              <a:srgbClr val="151617"/>
            </a:solidFill>
            <a:prstDash val="solid"/>
          </a:ln>
          <a:effectLst>
            <a:outerShdw dist="17780" dir="2700000" algn="bl" rotWithShape="0">
              <a:srgbClr val="151617">
                <a:alpha val="100000"/>
              </a:srgbClr>
            </a:outerShdw>
          </a:effectLst>
        </p:spPr>
        <p:txBody>
          <a:bodyPr/>
          <a:lstStyle/>
          <a:p>
            <a:endParaRPr lang="en-US"/>
          </a:p>
        </p:txBody>
      </p:sp>
      <p:sp>
        <p:nvSpPr>
          <p:cNvPr id="17" name="Text 15"/>
          <p:cNvSpPr/>
          <p:nvPr/>
        </p:nvSpPr>
        <p:spPr>
          <a:xfrm>
            <a:off x="919222" y="6484858"/>
            <a:ext cx="186571" cy="303728"/>
          </a:xfrm>
          <a:prstGeom prst="rect">
            <a:avLst/>
          </a:prstGeom>
          <a:noFill/>
          <a:ln/>
        </p:spPr>
        <p:txBody>
          <a:bodyPr wrap="none" lIns="0" tIns="0" rIns="0" bIns="0" rtlCol="0" anchor="t"/>
          <a:lstStyle/>
          <a:p>
            <a:pPr marL="0" indent="0" algn="ctr">
              <a:lnSpc>
                <a:spcPts val="2350"/>
              </a:lnSpc>
              <a:buNone/>
            </a:pPr>
            <a:r>
              <a:rPr lang="en-US" sz="2350" b="1" dirty="0">
                <a:solidFill>
                  <a:srgbClr val="151617"/>
                </a:solidFill>
                <a:latin typeface="Montserrat Black" pitchFamily="34" charset="0"/>
                <a:ea typeface="Montserrat Black" pitchFamily="34" charset="-122"/>
                <a:cs typeface="Montserrat Black" pitchFamily="34" charset="-120"/>
              </a:rPr>
              <a:t>3</a:t>
            </a:r>
            <a:endParaRPr lang="en-US" sz="2350" dirty="0"/>
          </a:p>
        </p:txBody>
      </p:sp>
      <p:sp>
        <p:nvSpPr>
          <p:cNvPr id="18" name="Text 16"/>
          <p:cNvSpPr/>
          <p:nvPr/>
        </p:nvSpPr>
        <p:spPr>
          <a:xfrm>
            <a:off x="2126337" y="6383536"/>
            <a:ext cx="3899773" cy="316349"/>
          </a:xfrm>
          <a:prstGeom prst="rect">
            <a:avLst/>
          </a:prstGeom>
          <a:noFill/>
          <a:ln/>
        </p:spPr>
        <p:txBody>
          <a:bodyPr wrap="none" lIns="0" tIns="0" rIns="0" bIns="0" rtlCol="0" anchor="t"/>
          <a:lstStyle/>
          <a:p>
            <a:pPr marL="0" indent="0" algn="l">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Implementation and Testing</a:t>
            </a:r>
            <a:endParaRPr lang="en-US" sz="1950" dirty="0"/>
          </a:p>
        </p:txBody>
      </p:sp>
      <p:sp>
        <p:nvSpPr>
          <p:cNvPr id="19" name="Text 17"/>
          <p:cNvSpPr/>
          <p:nvPr/>
        </p:nvSpPr>
        <p:spPr>
          <a:xfrm>
            <a:off x="2126337" y="6821329"/>
            <a:ext cx="11795284" cy="647938"/>
          </a:xfrm>
          <a:prstGeom prst="rect">
            <a:avLst/>
          </a:prstGeom>
          <a:noFill/>
          <a:ln/>
        </p:spPr>
        <p:txBody>
          <a:bodyPr wrap="square" lIns="0" tIns="0" rIns="0" bIns="0" rtlCol="0" anchor="t"/>
          <a:lstStyle/>
          <a:p>
            <a:pPr marL="0" indent="0" algn="l">
              <a:lnSpc>
                <a:spcPts val="2550"/>
              </a:lnSpc>
              <a:buNone/>
            </a:pPr>
            <a:r>
              <a:rPr lang="en-US" sz="1550" dirty="0">
                <a:solidFill>
                  <a:srgbClr val="151617"/>
                </a:solidFill>
                <a:latin typeface="Inconsolata" pitchFamily="34" charset="0"/>
                <a:ea typeface="Inconsolata" pitchFamily="34" charset="-122"/>
                <a:cs typeface="Inconsolata" pitchFamily="34" charset="-120"/>
              </a:rPr>
              <a:t>The developed algorithms were validated through simulations on MATLAB and hardware implementation using FPGA, ensuring the system's efficiency and robustness.</a:t>
            </a:r>
            <a:endParaRPr lang="en-US" sz="1550" dirty="0"/>
          </a:p>
        </p:txBody>
      </p:sp>
      <p:pic>
        <p:nvPicPr>
          <p:cNvPr id="21" name="Picture 20" descr="A white background with black and white clouds&#10;&#10;Description automatically generated with medium confidence">
            <a:extLst>
              <a:ext uri="{FF2B5EF4-FFF2-40B4-BE49-F238E27FC236}">
                <a16:creationId xmlns:a16="http://schemas.microsoft.com/office/drawing/2014/main" id="{28B9605D-97B8-0F4E-90DC-9553351A103E}"/>
              </a:ext>
            </a:extLst>
          </p:cNvPr>
          <p:cNvPicPr>
            <a:picLocks noChangeAspect="1"/>
          </p:cNvPicPr>
          <p:nvPr/>
        </p:nvPicPr>
        <p:blipFill>
          <a:blip r:embed="rId3"/>
          <a:stretch>
            <a:fillRect/>
          </a:stretch>
        </p:blipFill>
        <p:spPr>
          <a:xfrm>
            <a:off x="12319000" y="7671673"/>
            <a:ext cx="2311400" cy="520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48395"/>
            <a:ext cx="12260937"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The Solution: A Dual-Approach Strategy</a:t>
            </a:r>
            <a:endParaRPr lang="en-US" sz="4450" dirty="0"/>
          </a:p>
        </p:txBody>
      </p:sp>
      <p:sp>
        <p:nvSpPr>
          <p:cNvPr id="3" name="Text 1"/>
          <p:cNvSpPr/>
          <p:nvPr/>
        </p:nvSpPr>
        <p:spPr>
          <a:xfrm>
            <a:off x="793790" y="2610803"/>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The solution combines AI/ML and thresholding methods to accurately classify modulation types in low signal-to-noise conditions, while enabling real-time processing on an FPGA platform.</a:t>
            </a:r>
            <a:endParaRPr lang="en-US" sz="1750" dirty="0"/>
          </a:p>
        </p:txBody>
      </p:sp>
      <p:sp>
        <p:nvSpPr>
          <p:cNvPr id="4" name="Text 2"/>
          <p:cNvSpPr/>
          <p:nvPr/>
        </p:nvSpPr>
        <p:spPr>
          <a:xfrm>
            <a:off x="793790" y="3818573"/>
            <a:ext cx="3539014"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AI/ML-Based Approach</a:t>
            </a:r>
            <a:endParaRPr lang="en-US" sz="2200" dirty="0"/>
          </a:p>
        </p:txBody>
      </p:sp>
      <p:sp>
        <p:nvSpPr>
          <p:cNvPr id="5" name="Text 3"/>
          <p:cNvSpPr/>
          <p:nvPr/>
        </p:nvSpPr>
        <p:spPr>
          <a:xfrm>
            <a:off x="793790" y="4399717"/>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This method utilizes CNN and LSTM layers for highly accurate modulation classification. While computationally intensive, it excels in handling complex signal distortions and provides high accuracy of &gt;92% for signals of SNR [0,18] with only around 100,000 Parameters.</a:t>
            </a:r>
            <a:endParaRPr lang="en-US" sz="1750" dirty="0"/>
          </a:p>
        </p:txBody>
      </p:sp>
      <p:sp>
        <p:nvSpPr>
          <p:cNvPr id="6" name="Text 4"/>
          <p:cNvSpPr/>
          <p:nvPr/>
        </p:nvSpPr>
        <p:spPr>
          <a:xfrm>
            <a:off x="7599521" y="3818573"/>
            <a:ext cx="4677608"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Thresholding-Based Approach</a:t>
            </a:r>
            <a:endParaRPr lang="en-US" sz="2200" dirty="0"/>
          </a:p>
        </p:txBody>
      </p:sp>
      <p:sp>
        <p:nvSpPr>
          <p:cNvPr id="7" name="Text 5"/>
          <p:cNvSpPr/>
          <p:nvPr/>
        </p:nvSpPr>
        <p:spPr>
          <a:xfrm>
            <a:off x="7599521" y="4399717"/>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This approach relies on predefined conditions and thresholds for real-time modulation classification. It is computationally efficient, suitable for hardware implementation, and provides a fast, reliable solution.</a:t>
            </a:r>
            <a:endParaRPr lang="en-US" sz="1750" dirty="0"/>
          </a:p>
        </p:txBody>
      </p:sp>
      <p:pic>
        <p:nvPicPr>
          <p:cNvPr id="9" name="Picture 8" descr="A white background with black and white clouds&#10;&#10;Description automatically generated with medium confidence">
            <a:extLst>
              <a:ext uri="{FF2B5EF4-FFF2-40B4-BE49-F238E27FC236}">
                <a16:creationId xmlns:a16="http://schemas.microsoft.com/office/drawing/2014/main" id="{FCB5975C-C554-1B7E-1114-28D4D4148358}"/>
              </a:ext>
            </a:extLst>
          </p:cNvPr>
          <p:cNvPicPr>
            <a:picLocks noChangeAspect="1"/>
          </p:cNvPicPr>
          <p:nvPr/>
        </p:nvPicPr>
        <p:blipFill>
          <a:blip r:embed="rId3"/>
          <a:stretch>
            <a:fillRect/>
          </a:stretch>
        </p:blipFill>
        <p:spPr>
          <a:xfrm>
            <a:off x="12335933" y="7708900"/>
            <a:ext cx="2311400" cy="520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479905" y="427700"/>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Results</a:t>
            </a:r>
            <a:endParaRPr lang="en-US" sz="4450" dirty="0"/>
          </a:p>
        </p:txBody>
      </p:sp>
      <p:sp>
        <p:nvSpPr>
          <p:cNvPr id="3" name="Text 1"/>
          <p:cNvSpPr/>
          <p:nvPr/>
        </p:nvSpPr>
        <p:spPr>
          <a:xfrm>
            <a:off x="793790" y="1204390"/>
            <a:ext cx="13042821" cy="907018"/>
          </a:xfrm>
          <a:prstGeom prst="rect">
            <a:avLst/>
          </a:prstGeom>
          <a:noFill/>
          <a:ln/>
        </p:spPr>
        <p:txBody>
          <a:bodyPr wrap="square" lIns="0" tIns="0" rIns="0" bIns="0" rtlCol="0" anchor="t"/>
          <a:lstStyle/>
          <a:p>
            <a:pPr marL="0" indent="0" algn="ctr">
              <a:lnSpc>
                <a:spcPts val="3550"/>
              </a:lnSpc>
              <a:buNone/>
            </a:pPr>
            <a:r>
              <a:rPr lang="en-US" sz="2200" dirty="0">
                <a:solidFill>
                  <a:srgbClr val="151617"/>
                </a:solidFill>
                <a:latin typeface="Inconsolata" pitchFamily="34" charset="0"/>
                <a:ea typeface="Inconsolata" pitchFamily="34" charset="-122"/>
                <a:cs typeface="Inconsolata" pitchFamily="34" charset="-120"/>
              </a:rPr>
              <a:t>We Benchmarked the </a:t>
            </a:r>
            <a:r>
              <a:rPr lang="en-US" sz="2200" u="sng" dirty="0">
                <a:solidFill>
                  <a:srgbClr val="151617"/>
                </a:solidFill>
                <a:latin typeface="Inconsolata" pitchFamily="34" charset="0"/>
                <a:ea typeface="Inconsolata" pitchFamily="34" charset="-122"/>
                <a:cs typeface="Inconsolata" pitchFamily="34" charset="-120"/>
              </a:rPr>
              <a:t>ML model</a:t>
            </a:r>
            <a:r>
              <a:rPr lang="en-US" sz="2200" dirty="0">
                <a:solidFill>
                  <a:srgbClr val="151617"/>
                </a:solidFill>
                <a:latin typeface="Inconsolata" pitchFamily="34" charset="0"/>
                <a:ea typeface="Inconsolata" pitchFamily="34" charset="-122"/>
                <a:cs typeface="Inconsolata" pitchFamily="34" charset="-120"/>
              </a:rPr>
              <a:t> using</a:t>
            </a:r>
            <a:r>
              <a:rPr lang="en-US" sz="2200" b="1" dirty="0">
                <a:solidFill>
                  <a:srgbClr val="151617"/>
                </a:solidFill>
                <a:latin typeface="Inconsolata" pitchFamily="34" charset="0"/>
                <a:ea typeface="Inconsolata" pitchFamily="34" charset="-122"/>
                <a:cs typeface="Inconsolata" pitchFamily="34" charset="-120"/>
              </a:rPr>
              <a:t> Confusion Matrices</a:t>
            </a:r>
            <a:r>
              <a:rPr lang="en-US" sz="2200" dirty="0">
                <a:solidFill>
                  <a:srgbClr val="151617"/>
                </a:solidFill>
                <a:latin typeface="Inconsolata" pitchFamily="34" charset="0"/>
                <a:ea typeface="Inconsolata" pitchFamily="34" charset="-122"/>
                <a:cs typeface="Inconsolata" pitchFamily="34" charset="-120"/>
              </a:rPr>
              <a:t>, Tested on </a:t>
            </a:r>
            <a:r>
              <a:rPr lang="en-US" sz="2200" b="1" dirty="0">
                <a:solidFill>
                  <a:srgbClr val="151617"/>
                </a:solidFill>
                <a:latin typeface="Inconsolata" pitchFamily="34" charset="0"/>
                <a:ea typeface="Inconsolata" pitchFamily="34" charset="-122"/>
                <a:cs typeface="Inconsolata" pitchFamily="34" charset="-120"/>
              </a:rPr>
              <a:t>DeepSig RadioML 2016.10A </a:t>
            </a:r>
            <a:r>
              <a:rPr lang="en-US" sz="2200" dirty="0">
                <a:solidFill>
                  <a:srgbClr val="151617"/>
                </a:solidFill>
                <a:latin typeface="Inconsolata" pitchFamily="34" charset="0"/>
                <a:ea typeface="Inconsolata" pitchFamily="34" charset="-122"/>
                <a:cs typeface="Inconsolata" pitchFamily="34" charset="-120"/>
              </a:rPr>
              <a:t>Dataset</a:t>
            </a:r>
            <a:endParaRPr lang="en-US" sz="2200" dirty="0"/>
          </a:p>
        </p:txBody>
      </p:sp>
      <p:sp>
        <p:nvSpPr>
          <p:cNvPr id="4" name="Text 2"/>
          <p:cNvSpPr/>
          <p:nvPr/>
        </p:nvSpPr>
        <p:spPr>
          <a:xfrm>
            <a:off x="793789" y="217931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151617"/>
                </a:solidFill>
                <a:latin typeface="Inconsolata" pitchFamily="34" charset="0"/>
                <a:ea typeface="Inconsolata" pitchFamily="34" charset="-122"/>
                <a:cs typeface="Inconsolata" pitchFamily="34" charset="-120"/>
              </a:rPr>
              <a:t>Classification Accuracy plot and Confusion Matrix for all the SNRS combined [0,18] in steps of 2</a:t>
            </a:r>
            <a:endParaRPr lang="en-US" sz="1750" dirty="0"/>
          </a:p>
        </p:txBody>
      </p:sp>
      <p:pic>
        <p:nvPicPr>
          <p:cNvPr id="5" name="Image 0" descr="preencoded.png"/>
          <p:cNvPicPr>
            <a:picLocks noChangeAspect="1"/>
          </p:cNvPicPr>
          <p:nvPr/>
        </p:nvPicPr>
        <p:blipFill>
          <a:blip r:embed="rId3"/>
          <a:stretch>
            <a:fillRect/>
          </a:stretch>
        </p:blipFill>
        <p:spPr>
          <a:xfrm>
            <a:off x="1002316" y="2811910"/>
            <a:ext cx="5877712" cy="4888001"/>
          </a:xfrm>
          <a:prstGeom prst="rect">
            <a:avLst/>
          </a:prstGeom>
        </p:spPr>
      </p:pic>
      <p:pic>
        <p:nvPicPr>
          <p:cNvPr id="8" name="Picture 7" descr="A graph with numbers and a bar chart&#10;&#10;Description automatically generated with medium confidence">
            <a:extLst>
              <a:ext uri="{FF2B5EF4-FFF2-40B4-BE49-F238E27FC236}">
                <a16:creationId xmlns:a16="http://schemas.microsoft.com/office/drawing/2014/main" id="{88E5F3C6-730F-511A-49C7-FF33DF227A90}"/>
              </a:ext>
            </a:extLst>
          </p:cNvPr>
          <p:cNvPicPr>
            <a:picLocks noChangeAspect="1"/>
          </p:cNvPicPr>
          <p:nvPr/>
        </p:nvPicPr>
        <p:blipFill>
          <a:blip r:embed="rId4"/>
          <a:stretch>
            <a:fillRect/>
          </a:stretch>
        </p:blipFill>
        <p:spPr>
          <a:xfrm>
            <a:off x="7750374" y="2678206"/>
            <a:ext cx="5021705" cy="5021705"/>
          </a:xfrm>
          <a:prstGeom prst="rect">
            <a:avLst/>
          </a:prstGeom>
        </p:spPr>
      </p:pic>
      <p:pic>
        <p:nvPicPr>
          <p:cNvPr id="10" name="Picture 9" descr="A white background with black and white clouds&#10;&#10;Description automatically generated with medium confidence">
            <a:extLst>
              <a:ext uri="{FF2B5EF4-FFF2-40B4-BE49-F238E27FC236}">
                <a16:creationId xmlns:a16="http://schemas.microsoft.com/office/drawing/2014/main" id="{747247D8-ACDE-E789-72DC-0F259024E951}"/>
              </a:ext>
            </a:extLst>
          </p:cNvPr>
          <p:cNvPicPr>
            <a:picLocks noChangeAspect="1"/>
          </p:cNvPicPr>
          <p:nvPr/>
        </p:nvPicPr>
        <p:blipFill>
          <a:blip r:embed="rId5"/>
          <a:stretch>
            <a:fillRect/>
          </a:stretch>
        </p:blipFill>
        <p:spPr>
          <a:xfrm>
            <a:off x="12319000" y="7699911"/>
            <a:ext cx="2311400" cy="520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118967" y="1339215"/>
            <a:ext cx="6392347" cy="354330"/>
          </a:xfrm>
          <a:prstGeom prst="rect">
            <a:avLst/>
          </a:prstGeom>
          <a:noFill/>
          <a:ln/>
        </p:spPr>
        <p:txBody>
          <a:bodyPr wrap="none" lIns="0" tIns="0" rIns="0" bIns="0" rtlCol="0" anchor="t"/>
          <a:lstStyle/>
          <a:p>
            <a:pPr marL="0" indent="0" algn="ct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Confusion Matrix for SNR = 18 dB and 0dB</a:t>
            </a:r>
            <a:endParaRPr lang="en-US" sz="2200" dirty="0"/>
          </a:p>
        </p:txBody>
      </p:sp>
      <p:sp>
        <p:nvSpPr>
          <p:cNvPr id="5" name="Text 1"/>
          <p:cNvSpPr/>
          <p:nvPr/>
        </p:nvSpPr>
        <p:spPr>
          <a:xfrm>
            <a:off x="793790" y="6181606"/>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7" name="Picture 6" descr="A graph with numbers and a bar chart&#10;&#10;Description automatically generated with medium confidence">
            <a:extLst>
              <a:ext uri="{FF2B5EF4-FFF2-40B4-BE49-F238E27FC236}">
                <a16:creationId xmlns:a16="http://schemas.microsoft.com/office/drawing/2014/main" id="{06B55EAE-C8BE-4625-EBA3-B0B4C6B709A3}"/>
              </a:ext>
            </a:extLst>
          </p:cNvPr>
          <p:cNvPicPr>
            <a:picLocks noChangeAspect="1"/>
          </p:cNvPicPr>
          <p:nvPr/>
        </p:nvPicPr>
        <p:blipFill>
          <a:blip r:embed="rId3"/>
          <a:stretch>
            <a:fillRect/>
          </a:stretch>
        </p:blipFill>
        <p:spPr>
          <a:xfrm>
            <a:off x="1154200" y="1747479"/>
            <a:ext cx="5670590" cy="5670590"/>
          </a:xfrm>
          <a:prstGeom prst="rect">
            <a:avLst/>
          </a:prstGeom>
        </p:spPr>
      </p:pic>
      <p:pic>
        <p:nvPicPr>
          <p:cNvPr id="9" name="Picture 8" descr="A graph with numbers and a bar chart&#10;&#10;Description automatically generated with medium confidence">
            <a:extLst>
              <a:ext uri="{FF2B5EF4-FFF2-40B4-BE49-F238E27FC236}">
                <a16:creationId xmlns:a16="http://schemas.microsoft.com/office/drawing/2014/main" id="{5E3CDD34-53E2-04E4-1B1A-255D9353DBFE}"/>
              </a:ext>
            </a:extLst>
          </p:cNvPr>
          <p:cNvPicPr>
            <a:picLocks noChangeAspect="1"/>
          </p:cNvPicPr>
          <p:nvPr/>
        </p:nvPicPr>
        <p:blipFill>
          <a:blip r:embed="rId4"/>
          <a:stretch>
            <a:fillRect/>
          </a:stretch>
        </p:blipFill>
        <p:spPr>
          <a:xfrm>
            <a:off x="7185199" y="1704771"/>
            <a:ext cx="5713298" cy="5713298"/>
          </a:xfrm>
          <a:prstGeom prst="rect">
            <a:avLst/>
          </a:prstGeom>
        </p:spPr>
      </p:pic>
      <p:pic>
        <p:nvPicPr>
          <p:cNvPr id="11" name="Picture 10" descr="A white background with black and white clouds&#10;&#10;Description automatically generated with medium confidence">
            <a:extLst>
              <a:ext uri="{FF2B5EF4-FFF2-40B4-BE49-F238E27FC236}">
                <a16:creationId xmlns:a16="http://schemas.microsoft.com/office/drawing/2014/main" id="{4EB571B1-A19C-3D8B-C0EA-0AE77933141B}"/>
              </a:ext>
            </a:extLst>
          </p:cNvPr>
          <p:cNvPicPr>
            <a:picLocks noChangeAspect="1"/>
          </p:cNvPicPr>
          <p:nvPr/>
        </p:nvPicPr>
        <p:blipFill>
          <a:blip r:embed="rId5"/>
          <a:stretch>
            <a:fillRect/>
          </a:stretch>
        </p:blipFill>
        <p:spPr>
          <a:xfrm>
            <a:off x="12319000" y="7708900"/>
            <a:ext cx="2311400" cy="520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89" y="466752"/>
            <a:ext cx="13042821" cy="453509"/>
          </a:xfrm>
          <a:prstGeom prst="rect">
            <a:avLst/>
          </a:prstGeom>
          <a:noFill/>
          <a:ln/>
        </p:spPr>
        <p:txBody>
          <a:bodyPr wrap="none" lIns="0" tIns="0" rIns="0" bIns="0" rtlCol="0" anchor="t"/>
          <a:lstStyle/>
          <a:p>
            <a:pPr marL="0" indent="0" algn="ctr">
              <a:lnSpc>
                <a:spcPts val="3550"/>
              </a:lnSpc>
              <a:buNone/>
            </a:pPr>
            <a:r>
              <a:rPr lang="en-US" sz="2800" b="1" dirty="0">
                <a:solidFill>
                  <a:srgbClr val="151617"/>
                </a:solidFill>
                <a:latin typeface="Inconsolata" pitchFamily="34" charset="0"/>
                <a:ea typeface="Inconsolata" pitchFamily="34" charset="-122"/>
                <a:cs typeface="Inconsolata" pitchFamily="34" charset="-120"/>
              </a:rPr>
              <a:t>MatLab code's Confusion Matrix and ML Model Summary</a:t>
            </a:r>
            <a:endParaRPr lang="en-US" sz="2800" b="1" dirty="0"/>
          </a:p>
        </p:txBody>
      </p:sp>
      <p:pic>
        <p:nvPicPr>
          <p:cNvPr id="4" name="Image 1" descr="preencoded.png"/>
          <p:cNvPicPr>
            <a:picLocks noChangeAspect="1"/>
          </p:cNvPicPr>
          <p:nvPr/>
        </p:nvPicPr>
        <p:blipFill>
          <a:blip r:embed="rId3"/>
          <a:stretch>
            <a:fillRect/>
          </a:stretch>
        </p:blipFill>
        <p:spPr>
          <a:xfrm>
            <a:off x="8988430" y="2106813"/>
            <a:ext cx="5441430" cy="3544918"/>
          </a:xfrm>
          <a:prstGeom prst="rect">
            <a:avLst/>
          </a:prstGeom>
        </p:spPr>
      </p:pic>
      <p:pic>
        <p:nvPicPr>
          <p:cNvPr id="6" name="Picture 5" descr="A screenshot of a graph&#10;&#10;Description automatically generated">
            <a:extLst>
              <a:ext uri="{FF2B5EF4-FFF2-40B4-BE49-F238E27FC236}">
                <a16:creationId xmlns:a16="http://schemas.microsoft.com/office/drawing/2014/main" id="{905AEFDA-AD79-8439-7514-FE5DE263DB34}"/>
              </a:ext>
            </a:extLst>
          </p:cNvPr>
          <p:cNvPicPr>
            <a:picLocks noChangeAspect="1"/>
          </p:cNvPicPr>
          <p:nvPr/>
        </p:nvPicPr>
        <p:blipFill>
          <a:blip r:embed="rId4"/>
          <a:stretch>
            <a:fillRect/>
          </a:stretch>
        </p:blipFill>
        <p:spPr>
          <a:xfrm>
            <a:off x="200540" y="1499343"/>
            <a:ext cx="8479084" cy="5009239"/>
          </a:xfrm>
          <a:prstGeom prst="rect">
            <a:avLst/>
          </a:prstGeom>
        </p:spPr>
      </p:pic>
      <p:pic>
        <p:nvPicPr>
          <p:cNvPr id="8" name="Picture 7" descr="A white background with black and white clouds&#10;&#10;Description automatically generated with medium confidence">
            <a:extLst>
              <a:ext uri="{FF2B5EF4-FFF2-40B4-BE49-F238E27FC236}">
                <a16:creationId xmlns:a16="http://schemas.microsoft.com/office/drawing/2014/main" id="{95655665-30D8-938C-83A4-0D0859914A0B}"/>
              </a:ext>
            </a:extLst>
          </p:cNvPr>
          <p:cNvPicPr>
            <a:picLocks noChangeAspect="1"/>
          </p:cNvPicPr>
          <p:nvPr/>
        </p:nvPicPr>
        <p:blipFill>
          <a:blip r:embed="rId5"/>
          <a:stretch>
            <a:fillRect/>
          </a:stretch>
        </p:blipFill>
        <p:spPr>
          <a:xfrm>
            <a:off x="12319000" y="7695115"/>
            <a:ext cx="2311400" cy="520700"/>
          </a:xfrm>
          <a:prstGeom prst="rect">
            <a:avLst/>
          </a:prstGeom>
        </p:spPr>
      </p:pic>
      <p:pic>
        <p:nvPicPr>
          <p:cNvPr id="5" name="Picture 4" descr="A screenshot of a black screen&#10;&#10;Description automatically generated">
            <a:extLst>
              <a:ext uri="{FF2B5EF4-FFF2-40B4-BE49-F238E27FC236}">
                <a16:creationId xmlns:a16="http://schemas.microsoft.com/office/drawing/2014/main" id="{F752F005-C6D8-248A-829E-7F52894FEA33}"/>
              </a:ext>
            </a:extLst>
          </p:cNvPr>
          <p:cNvPicPr>
            <a:picLocks noChangeAspect="1"/>
          </p:cNvPicPr>
          <p:nvPr/>
        </p:nvPicPr>
        <p:blipFill>
          <a:blip r:embed="rId6"/>
          <a:stretch>
            <a:fillRect/>
          </a:stretch>
        </p:blipFill>
        <p:spPr>
          <a:xfrm>
            <a:off x="6858000" y="5887258"/>
            <a:ext cx="7772400" cy="236815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187</TotalTime>
  <Words>2127</Words>
  <Application>Microsoft Macintosh PowerPoint</Application>
  <PresentationFormat>Custom</PresentationFormat>
  <Paragraphs>254</Paragraphs>
  <Slides>27</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Montserrat Black</vt:lpstr>
      <vt:lpstr>Arial</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Bharat Agrawal</cp:lastModifiedBy>
  <cp:revision>18</cp:revision>
  <dcterms:created xsi:type="dcterms:W3CDTF">2024-11-22T11:16:27Z</dcterms:created>
  <dcterms:modified xsi:type="dcterms:W3CDTF">2024-11-29T17:01:38Z</dcterms:modified>
</cp:coreProperties>
</file>